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00" r:id="rId1"/>
    <p:sldMasterId id="2147483822" r:id="rId2"/>
    <p:sldMasterId id="2147483836" r:id="rId3"/>
  </p:sldMasterIdLst>
  <p:notesMasterIdLst>
    <p:notesMasterId r:id="rId39"/>
  </p:notesMasterIdLst>
  <p:handoutMasterIdLst>
    <p:handoutMasterId r:id="rId40"/>
  </p:handoutMasterIdLst>
  <p:sldIdLst>
    <p:sldId id="344" r:id="rId4"/>
    <p:sldId id="277" r:id="rId5"/>
    <p:sldId id="296" r:id="rId6"/>
    <p:sldId id="258" r:id="rId7"/>
    <p:sldId id="302" r:id="rId8"/>
    <p:sldId id="337" r:id="rId9"/>
    <p:sldId id="297" r:id="rId10"/>
    <p:sldId id="300" r:id="rId11"/>
    <p:sldId id="338" r:id="rId12"/>
    <p:sldId id="298" r:id="rId13"/>
    <p:sldId id="333" r:id="rId14"/>
    <p:sldId id="335" r:id="rId15"/>
    <p:sldId id="299" r:id="rId16"/>
    <p:sldId id="332" r:id="rId17"/>
    <p:sldId id="339" r:id="rId18"/>
    <p:sldId id="306" r:id="rId19"/>
    <p:sldId id="309" r:id="rId20"/>
    <p:sldId id="336" r:id="rId21"/>
    <p:sldId id="310" r:id="rId22"/>
    <p:sldId id="341" r:id="rId23"/>
    <p:sldId id="312" r:id="rId24"/>
    <p:sldId id="340" r:id="rId25"/>
    <p:sldId id="319" r:id="rId26"/>
    <p:sldId id="320" r:id="rId27"/>
    <p:sldId id="322" r:id="rId28"/>
    <p:sldId id="321" r:id="rId29"/>
    <p:sldId id="324" r:id="rId30"/>
    <p:sldId id="331" r:id="rId31"/>
    <p:sldId id="327" r:id="rId32"/>
    <p:sldId id="325" r:id="rId33"/>
    <p:sldId id="326" r:id="rId34"/>
    <p:sldId id="328" r:id="rId35"/>
    <p:sldId id="323" r:id="rId36"/>
    <p:sldId id="318" r:id="rId37"/>
    <p:sldId id="343" r:id="rId3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4755" autoAdjust="0"/>
    <p:restoredTop sz="81650" autoAdjust="0"/>
  </p:normalViewPr>
  <p:slideViewPr>
    <p:cSldViewPr snapToObjects="1" showGuides="1">
      <p:cViewPr>
        <p:scale>
          <a:sx n="80" d="100"/>
          <a:sy n="80" d="100"/>
        </p:scale>
        <p:origin x="-1728" y="-208"/>
      </p:cViewPr>
      <p:guideLst>
        <p:guide orient="horz" pos="2928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42.9400386847195</c:v>
                </c:pt>
                <c:pt idx="1">
                  <c:v>72.3404255319149</c:v>
                </c:pt>
                <c:pt idx="2">
                  <c:v>110.251450676983</c:v>
                </c:pt>
                <c:pt idx="3">
                  <c:v>195.3578336557061</c:v>
                </c:pt>
                <c:pt idx="4">
                  <c:v>304.448742746614</c:v>
                </c:pt>
                <c:pt idx="5">
                  <c:v>386.4603481624756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</c:v>
                </c:pt>
                <c:pt idx="1">
                  <c:v>137.8378378378381</c:v>
                </c:pt>
                <c:pt idx="2">
                  <c:v>234.3629343629341</c:v>
                </c:pt>
                <c:pt idx="3">
                  <c:v>274.5173745173742</c:v>
                </c:pt>
                <c:pt idx="4">
                  <c:v>291.505791505792</c:v>
                </c:pt>
                <c:pt idx="5">
                  <c:v>303.088803088803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7654808"/>
        <c:axId val="-2077810552"/>
      </c:scatterChart>
      <c:valAx>
        <c:axId val="-2077654808"/>
        <c:scaling>
          <c:orientation val="minMax"/>
          <c:max val="350.0"/>
          <c:min val="0.0"/>
        </c:scaling>
        <c:delete val="0"/>
        <c:axPos val="b"/>
        <c:numFmt formatCode="General" sourceLinked="1"/>
        <c:majorTickMark val="none"/>
        <c:minorTickMark val="none"/>
        <c:tickLblPos val="none"/>
        <c:crossAx val="-2077810552"/>
        <c:crosses val="autoZero"/>
        <c:crossBetween val="midCat"/>
      </c:valAx>
      <c:valAx>
        <c:axId val="-2077810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-2077654808"/>
        <c:crossesAt val="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42.9400386847195</c:v>
                </c:pt>
                <c:pt idx="1">
                  <c:v>72.3404255319149</c:v>
                </c:pt>
                <c:pt idx="2">
                  <c:v>110.251450676983</c:v>
                </c:pt>
                <c:pt idx="3">
                  <c:v>195.3578336557061</c:v>
                </c:pt>
                <c:pt idx="4">
                  <c:v>304.448742746614</c:v>
                </c:pt>
                <c:pt idx="5">
                  <c:v>386.4603481624756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</c:v>
                </c:pt>
                <c:pt idx="1">
                  <c:v>137.8378378378381</c:v>
                </c:pt>
                <c:pt idx="2">
                  <c:v>234.3629343629341</c:v>
                </c:pt>
                <c:pt idx="3">
                  <c:v>274.5173745173742</c:v>
                </c:pt>
                <c:pt idx="4">
                  <c:v>291.505791505792</c:v>
                </c:pt>
                <c:pt idx="5">
                  <c:v>303.088803088803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7980760"/>
        <c:axId val="-2077632104"/>
      </c:scatterChart>
      <c:valAx>
        <c:axId val="-2077980760"/>
        <c:scaling>
          <c:orientation val="minMax"/>
          <c:max val="350.0"/>
          <c:min val="0.0"/>
        </c:scaling>
        <c:delete val="0"/>
        <c:axPos val="b"/>
        <c:numFmt formatCode="General" sourceLinked="1"/>
        <c:majorTickMark val="none"/>
        <c:minorTickMark val="none"/>
        <c:tickLblPos val="none"/>
        <c:crossAx val="-2077632104"/>
        <c:crosses val="autoZero"/>
        <c:crossBetween val="midCat"/>
      </c:valAx>
      <c:valAx>
        <c:axId val="-2077632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-2077980760"/>
        <c:crossesAt val="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'Sheet1 (2)'!$A$1:$A$20</c:f>
              <c:numCache>
                <c:formatCode>General</c:formatCode>
                <c:ptCount val="20"/>
                <c:pt idx="0">
                  <c:v>42.9400386847195</c:v>
                </c:pt>
                <c:pt idx="1">
                  <c:v>72.3404255319149</c:v>
                </c:pt>
                <c:pt idx="2">
                  <c:v>110.251450676983</c:v>
                </c:pt>
                <c:pt idx="3">
                  <c:v>195.3578336557061</c:v>
                </c:pt>
                <c:pt idx="4">
                  <c:v>304.448742746614</c:v>
                </c:pt>
                <c:pt idx="5">
                  <c:v>386.4603481624756</c:v>
                </c:pt>
              </c:numCache>
            </c:numRef>
          </c:xVal>
          <c:yVal>
            <c:numRef>
              <c:f>'Sheet1 (2)'!$B$1:$B$20</c:f>
              <c:numCache>
                <c:formatCode>General</c:formatCode>
                <c:ptCount val="20"/>
                <c:pt idx="0">
                  <c:v>45.1737451737452</c:v>
                </c:pt>
                <c:pt idx="1">
                  <c:v>137.8378378378381</c:v>
                </c:pt>
                <c:pt idx="2">
                  <c:v>234.3629343629341</c:v>
                </c:pt>
                <c:pt idx="3">
                  <c:v>274.5173745173742</c:v>
                </c:pt>
                <c:pt idx="4">
                  <c:v>291.505791505792</c:v>
                </c:pt>
                <c:pt idx="5">
                  <c:v>303.088803088803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7280808"/>
        <c:axId val="-2077298712"/>
      </c:scatterChart>
      <c:valAx>
        <c:axId val="-2077280808"/>
        <c:scaling>
          <c:orientation val="minMax"/>
          <c:max val="350.0"/>
          <c:min val="0.0"/>
        </c:scaling>
        <c:delete val="0"/>
        <c:axPos val="b"/>
        <c:numFmt formatCode="General" sourceLinked="1"/>
        <c:majorTickMark val="none"/>
        <c:minorTickMark val="none"/>
        <c:tickLblPos val="none"/>
        <c:crossAx val="-2077298712"/>
        <c:crosses val="autoZero"/>
        <c:crossBetween val="midCat"/>
      </c:valAx>
      <c:valAx>
        <c:axId val="-2077298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-2077280808"/>
        <c:crossesAt val="0.0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2C06C-7CE4-B54B-B6E9-8F58D7E86DC6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F988BD-FC46-BD44-89FB-068392622308}">
      <dgm:prSet/>
      <dgm:spPr/>
      <dgm:t>
        <a:bodyPr/>
        <a:lstStyle/>
        <a:p>
          <a:pPr rtl="0"/>
          <a:r>
            <a:rPr lang="en-US" altLang="zh-CN" dirty="0" smtClean="0"/>
            <a:t>Machine</a:t>
          </a:r>
          <a:r>
            <a:rPr lang="zh-CN" altLang="en-US" dirty="0" smtClean="0"/>
            <a:t> </a:t>
          </a:r>
          <a:r>
            <a:rPr lang="en-US" altLang="zh-CN" dirty="0" smtClean="0"/>
            <a:t>Learning</a:t>
          </a:r>
          <a:endParaRPr lang="en-US" dirty="0"/>
        </a:p>
      </dgm:t>
    </dgm:pt>
    <dgm:pt modelId="{86187C8C-72EC-9140-B100-BD321C51995A}" type="parTrans" cxnId="{7412AAB2-C281-0743-95F7-6AA5B1C484F6}">
      <dgm:prSet/>
      <dgm:spPr/>
      <dgm:t>
        <a:bodyPr/>
        <a:lstStyle/>
        <a:p>
          <a:endParaRPr lang="en-US"/>
        </a:p>
      </dgm:t>
    </dgm:pt>
    <dgm:pt modelId="{A43504FD-E31E-214F-8EE5-56BB2057368C}" type="sibTrans" cxnId="{7412AAB2-C281-0743-95F7-6AA5B1C484F6}">
      <dgm:prSet/>
      <dgm:spPr/>
      <dgm:t>
        <a:bodyPr/>
        <a:lstStyle/>
        <a:p>
          <a:endParaRPr lang="en-US"/>
        </a:p>
      </dgm:t>
    </dgm:pt>
    <dgm:pt modelId="{AE740B7C-E614-FD4D-8AD0-33A83401AD78}">
      <dgm:prSet/>
      <dgm:spPr/>
      <dgm:t>
        <a:bodyPr/>
        <a:lstStyle/>
        <a:p>
          <a:pPr rtl="0"/>
          <a:r>
            <a:rPr lang="en-US" altLang="zh-CN" dirty="0" smtClean="0"/>
            <a:t>Supervised</a:t>
          </a:r>
          <a:r>
            <a:rPr lang="zh-CN" altLang="en-US" dirty="0" smtClean="0"/>
            <a:t> </a:t>
          </a:r>
          <a:r>
            <a:rPr lang="en-US" altLang="zh-CN" dirty="0" smtClean="0"/>
            <a:t>Learning</a:t>
          </a:r>
          <a:endParaRPr lang="en-US" dirty="0"/>
        </a:p>
      </dgm:t>
    </dgm:pt>
    <dgm:pt modelId="{53533280-736A-2B4C-A6C1-4CC7DCBE5B1C}" type="parTrans" cxnId="{A878E212-E038-AE4F-AD36-001CAAA5DA0E}">
      <dgm:prSet/>
      <dgm:spPr/>
      <dgm:t>
        <a:bodyPr/>
        <a:lstStyle/>
        <a:p>
          <a:endParaRPr lang="en-US"/>
        </a:p>
      </dgm:t>
    </dgm:pt>
    <dgm:pt modelId="{0FAB2482-D96E-7F4F-8358-BBFED158BFAE}" type="sibTrans" cxnId="{A878E212-E038-AE4F-AD36-001CAAA5DA0E}">
      <dgm:prSet/>
      <dgm:spPr/>
      <dgm:t>
        <a:bodyPr/>
        <a:lstStyle/>
        <a:p>
          <a:endParaRPr lang="en-US"/>
        </a:p>
      </dgm:t>
    </dgm:pt>
    <dgm:pt modelId="{E0A2BDB3-0B2B-924D-87D7-1643C0406549}">
      <dgm:prSet/>
      <dgm:spPr/>
      <dgm:t>
        <a:bodyPr/>
        <a:lstStyle/>
        <a:p>
          <a:pPr rtl="0"/>
          <a:r>
            <a:rPr lang="en-US" altLang="zh-CN" dirty="0" smtClean="0"/>
            <a:t>Unsupervised</a:t>
          </a:r>
          <a:r>
            <a:rPr lang="zh-CN" altLang="en-US" dirty="0" smtClean="0"/>
            <a:t> </a:t>
          </a:r>
          <a:r>
            <a:rPr lang="en-US" altLang="zh-CN" dirty="0" smtClean="0"/>
            <a:t>Learning</a:t>
          </a:r>
          <a:endParaRPr lang="en-US" dirty="0"/>
        </a:p>
      </dgm:t>
    </dgm:pt>
    <dgm:pt modelId="{974AD3D1-4FB8-5048-B4C4-170F3BC5E172}" type="parTrans" cxnId="{180C24FA-BD2E-5248-88AF-26BEBBA026FD}">
      <dgm:prSet/>
      <dgm:spPr/>
      <dgm:t>
        <a:bodyPr/>
        <a:lstStyle/>
        <a:p>
          <a:endParaRPr lang="en-US"/>
        </a:p>
      </dgm:t>
    </dgm:pt>
    <dgm:pt modelId="{50C84E4A-4970-4E43-A33B-D4E04AF9CC06}" type="sibTrans" cxnId="{180C24FA-BD2E-5248-88AF-26BEBBA026FD}">
      <dgm:prSet/>
      <dgm:spPr/>
      <dgm:t>
        <a:bodyPr/>
        <a:lstStyle/>
        <a:p>
          <a:endParaRPr lang="en-US"/>
        </a:p>
      </dgm:t>
    </dgm:pt>
    <dgm:pt modelId="{B00DC698-B2EB-EF48-BA7F-EC0A03192C5D}">
      <dgm:prSet/>
      <dgm:spPr/>
      <dgm:t>
        <a:bodyPr/>
        <a:lstStyle/>
        <a:p>
          <a:pPr rtl="0"/>
          <a:r>
            <a:rPr lang="en-US" altLang="zh-CN" dirty="0" smtClean="0"/>
            <a:t>Classification</a:t>
          </a:r>
          <a:endParaRPr lang="en-US" dirty="0"/>
        </a:p>
      </dgm:t>
    </dgm:pt>
    <dgm:pt modelId="{29E7F043-EEAE-B247-89AB-743F749CF4BD}" type="parTrans" cxnId="{A94D298C-9AE3-B24B-A2D9-F63530B3621F}">
      <dgm:prSet/>
      <dgm:spPr/>
      <dgm:t>
        <a:bodyPr/>
        <a:lstStyle/>
        <a:p>
          <a:endParaRPr lang="en-US"/>
        </a:p>
      </dgm:t>
    </dgm:pt>
    <dgm:pt modelId="{675DBF58-31D1-C342-82A6-6859EEDBF051}" type="sibTrans" cxnId="{A94D298C-9AE3-B24B-A2D9-F63530B3621F}">
      <dgm:prSet/>
      <dgm:spPr/>
      <dgm:t>
        <a:bodyPr/>
        <a:lstStyle/>
        <a:p>
          <a:endParaRPr lang="en-US"/>
        </a:p>
      </dgm:t>
    </dgm:pt>
    <dgm:pt modelId="{22CED6B5-FFE5-3147-B0F6-8106E3F4D3E3}">
      <dgm:prSet/>
      <dgm:spPr/>
      <dgm:t>
        <a:bodyPr/>
        <a:lstStyle/>
        <a:p>
          <a:pPr rtl="0"/>
          <a:r>
            <a:rPr lang="en-US" altLang="zh-CN" dirty="0" smtClean="0"/>
            <a:t>Regression</a:t>
          </a:r>
          <a:endParaRPr lang="en-US" dirty="0"/>
        </a:p>
      </dgm:t>
    </dgm:pt>
    <dgm:pt modelId="{B7781188-D69F-DA49-B3E3-403A4C3ECE22}" type="parTrans" cxnId="{0956AE7F-166E-0B44-AACD-611198918C4F}">
      <dgm:prSet/>
      <dgm:spPr/>
      <dgm:t>
        <a:bodyPr/>
        <a:lstStyle/>
        <a:p>
          <a:endParaRPr lang="en-US"/>
        </a:p>
      </dgm:t>
    </dgm:pt>
    <dgm:pt modelId="{4DA5BC5D-0B53-5842-B9D7-1E4FD164167E}" type="sibTrans" cxnId="{0956AE7F-166E-0B44-AACD-611198918C4F}">
      <dgm:prSet/>
      <dgm:spPr/>
      <dgm:t>
        <a:bodyPr/>
        <a:lstStyle/>
        <a:p>
          <a:endParaRPr lang="en-US"/>
        </a:p>
      </dgm:t>
    </dgm:pt>
    <dgm:pt modelId="{D4C28918-02DF-2945-B64E-554EE36132C9}" type="pres">
      <dgm:prSet presAssocID="{6ED2C06C-7CE4-B54B-B6E9-8F58D7E86DC6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A3D2A0-093E-0D45-90FA-8A82D1462A33}" type="pres">
      <dgm:prSet presAssocID="{6ED2C06C-7CE4-B54B-B6E9-8F58D7E86DC6}" presName="hierFlow" presStyleCnt="0"/>
      <dgm:spPr/>
    </dgm:pt>
    <dgm:pt modelId="{06959284-6793-2B49-89B2-CAA935A33C81}" type="pres">
      <dgm:prSet presAssocID="{6ED2C06C-7CE4-B54B-B6E9-8F58D7E86DC6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509CF66-A052-D04C-8BF9-49B6734C83D2}" type="pres">
      <dgm:prSet presAssocID="{DFF988BD-FC46-BD44-89FB-068392622308}" presName="Name14" presStyleCnt="0"/>
      <dgm:spPr/>
    </dgm:pt>
    <dgm:pt modelId="{0842A0EC-2C27-A749-882B-2289D95E9C42}" type="pres">
      <dgm:prSet presAssocID="{DFF988BD-FC46-BD44-89FB-068392622308}" presName="level1Shape" presStyleLbl="node0" presStyleIdx="0" presStyleCnt="1" custScaleY="343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560ACC-0479-7340-B744-AB5F2A724CBA}" type="pres">
      <dgm:prSet presAssocID="{DFF988BD-FC46-BD44-89FB-068392622308}" presName="hierChild2" presStyleCnt="0"/>
      <dgm:spPr/>
    </dgm:pt>
    <dgm:pt modelId="{D0ABED7A-4EE7-C043-A9B1-C9FA2790E8C8}" type="pres">
      <dgm:prSet presAssocID="{53533280-736A-2B4C-A6C1-4CC7DCBE5B1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C1DB6BCB-BFE1-DA45-98E7-B15ED71562DD}" type="pres">
      <dgm:prSet presAssocID="{AE740B7C-E614-FD4D-8AD0-33A83401AD78}" presName="Name21" presStyleCnt="0"/>
      <dgm:spPr/>
    </dgm:pt>
    <dgm:pt modelId="{C29DDCE2-86A5-2D45-A73B-03020D1DD082}" type="pres">
      <dgm:prSet presAssocID="{AE740B7C-E614-FD4D-8AD0-33A83401AD78}" presName="level2Shape" presStyleLbl="node2" presStyleIdx="0" presStyleCnt="2" custScaleY="38767"/>
      <dgm:spPr/>
      <dgm:t>
        <a:bodyPr/>
        <a:lstStyle/>
        <a:p>
          <a:endParaRPr lang="en-US"/>
        </a:p>
      </dgm:t>
    </dgm:pt>
    <dgm:pt modelId="{6FF1D8D0-4C62-DC42-BAE4-9DD5E45ED970}" type="pres">
      <dgm:prSet presAssocID="{AE740B7C-E614-FD4D-8AD0-33A83401AD78}" presName="hierChild3" presStyleCnt="0"/>
      <dgm:spPr/>
    </dgm:pt>
    <dgm:pt modelId="{66A293C9-DC3E-0F49-A3B3-66AC5ED6BB10}" type="pres">
      <dgm:prSet presAssocID="{29E7F043-EEAE-B247-89AB-743F749CF4BD}" presName="Name19" presStyleLbl="parChTrans1D3" presStyleIdx="0" presStyleCnt="2"/>
      <dgm:spPr/>
      <dgm:t>
        <a:bodyPr/>
        <a:lstStyle/>
        <a:p>
          <a:endParaRPr lang="en-US"/>
        </a:p>
      </dgm:t>
    </dgm:pt>
    <dgm:pt modelId="{B5D5FC49-5A65-2F48-BBAE-A3CCCC8A2273}" type="pres">
      <dgm:prSet presAssocID="{B00DC698-B2EB-EF48-BA7F-EC0A03192C5D}" presName="Name21" presStyleCnt="0"/>
      <dgm:spPr/>
    </dgm:pt>
    <dgm:pt modelId="{B38A92DF-486D-274C-82FC-2AFBA50A703B}" type="pres">
      <dgm:prSet presAssocID="{B00DC698-B2EB-EF48-BA7F-EC0A03192C5D}" presName="level2Shape" presStyleLbl="node3" presStyleIdx="0" presStyleCnt="2" custScaleX="72275" custScaleY="33570"/>
      <dgm:spPr/>
      <dgm:t>
        <a:bodyPr/>
        <a:lstStyle/>
        <a:p>
          <a:endParaRPr lang="en-US"/>
        </a:p>
      </dgm:t>
    </dgm:pt>
    <dgm:pt modelId="{AF4E557A-67DE-854E-9B25-BFD4EA908BE5}" type="pres">
      <dgm:prSet presAssocID="{B00DC698-B2EB-EF48-BA7F-EC0A03192C5D}" presName="hierChild3" presStyleCnt="0"/>
      <dgm:spPr/>
    </dgm:pt>
    <dgm:pt modelId="{4F9FD6C5-03A2-1C43-AF88-093C979FDFC6}" type="pres">
      <dgm:prSet presAssocID="{B7781188-D69F-DA49-B3E3-403A4C3ECE22}" presName="Name19" presStyleLbl="parChTrans1D3" presStyleIdx="1" presStyleCnt="2"/>
      <dgm:spPr/>
      <dgm:t>
        <a:bodyPr/>
        <a:lstStyle/>
        <a:p>
          <a:endParaRPr lang="en-US"/>
        </a:p>
      </dgm:t>
    </dgm:pt>
    <dgm:pt modelId="{4E97AE6C-337A-6348-A678-1220463816B2}" type="pres">
      <dgm:prSet presAssocID="{22CED6B5-FFE5-3147-B0F6-8106E3F4D3E3}" presName="Name21" presStyleCnt="0"/>
      <dgm:spPr/>
    </dgm:pt>
    <dgm:pt modelId="{798CB39D-8D86-D449-A810-1E9160E9FFFE}" type="pres">
      <dgm:prSet presAssocID="{22CED6B5-FFE5-3147-B0F6-8106E3F4D3E3}" presName="level2Shape" presStyleLbl="node3" presStyleIdx="1" presStyleCnt="2" custScaleX="67740" custScaleY="33570"/>
      <dgm:spPr/>
      <dgm:t>
        <a:bodyPr/>
        <a:lstStyle/>
        <a:p>
          <a:endParaRPr lang="en-US"/>
        </a:p>
      </dgm:t>
    </dgm:pt>
    <dgm:pt modelId="{177C233A-B57B-1249-A8B8-06C92DE32A50}" type="pres">
      <dgm:prSet presAssocID="{22CED6B5-FFE5-3147-B0F6-8106E3F4D3E3}" presName="hierChild3" presStyleCnt="0"/>
      <dgm:spPr/>
    </dgm:pt>
    <dgm:pt modelId="{CC48F9B0-7094-3C45-86E9-CFC62713071A}" type="pres">
      <dgm:prSet presAssocID="{974AD3D1-4FB8-5048-B4C4-170F3BC5E172}" presName="Name19" presStyleLbl="parChTrans1D2" presStyleIdx="1" presStyleCnt="2"/>
      <dgm:spPr/>
      <dgm:t>
        <a:bodyPr/>
        <a:lstStyle/>
        <a:p>
          <a:endParaRPr lang="en-US"/>
        </a:p>
      </dgm:t>
    </dgm:pt>
    <dgm:pt modelId="{DF536621-B69A-2F42-800C-D2030C6A7087}" type="pres">
      <dgm:prSet presAssocID="{E0A2BDB3-0B2B-924D-87D7-1643C0406549}" presName="Name21" presStyleCnt="0"/>
      <dgm:spPr/>
    </dgm:pt>
    <dgm:pt modelId="{2BE0FD21-BC6A-834B-AA73-CB89CE6A9A4A}" type="pres">
      <dgm:prSet presAssocID="{E0A2BDB3-0B2B-924D-87D7-1643C0406549}" presName="level2Shape" presStyleLbl="node2" presStyleIdx="1" presStyleCnt="2" custScaleY="40993"/>
      <dgm:spPr/>
      <dgm:t>
        <a:bodyPr/>
        <a:lstStyle/>
        <a:p>
          <a:endParaRPr lang="en-US"/>
        </a:p>
      </dgm:t>
    </dgm:pt>
    <dgm:pt modelId="{11913B17-86A5-4B4B-9454-E0C3A13DF36D}" type="pres">
      <dgm:prSet presAssocID="{E0A2BDB3-0B2B-924D-87D7-1643C0406549}" presName="hierChild3" presStyleCnt="0"/>
      <dgm:spPr/>
    </dgm:pt>
    <dgm:pt modelId="{FF3B0FA4-2A25-9949-98DD-4366554BA7D1}" type="pres">
      <dgm:prSet presAssocID="{6ED2C06C-7CE4-B54B-B6E9-8F58D7E86DC6}" presName="bgShapesFlow" presStyleCnt="0"/>
      <dgm:spPr/>
    </dgm:pt>
  </dgm:ptLst>
  <dgm:cxnLst>
    <dgm:cxn modelId="{A94D298C-9AE3-B24B-A2D9-F63530B3621F}" srcId="{AE740B7C-E614-FD4D-8AD0-33A83401AD78}" destId="{B00DC698-B2EB-EF48-BA7F-EC0A03192C5D}" srcOrd="0" destOrd="0" parTransId="{29E7F043-EEAE-B247-89AB-743F749CF4BD}" sibTransId="{675DBF58-31D1-C342-82A6-6859EEDBF051}"/>
    <dgm:cxn modelId="{8F778DB5-0399-E64E-8003-CE5BDEB17729}" type="presOf" srcId="{DFF988BD-FC46-BD44-89FB-068392622308}" destId="{0842A0EC-2C27-A749-882B-2289D95E9C42}" srcOrd="0" destOrd="0" presId="urn:microsoft.com/office/officeart/2005/8/layout/hierarchy6"/>
    <dgm:cxn modelId="{0956AE7F-166E-0B44-AACD-611198918C4F}" srcId="{AE740B7C-E614-FD4D-8AD0-33A83401AD78}" destId="{22CED6B5-FFE5-3147-B0F6-8106E3F4D3E3}" srcOrd="1" destOrd="0" parTransId="{B7781188-D69F-DA49-B3E3-403A4C3ECE22}" sibTransId="{4DA5BC5D-0B53-5842-B9D7-1E4FD164167E}"/>
    <dgm:cxn modelId="{405EE17B-781A-8747-B7E9-C737DC92EE5D}" type="presOf" srcId="{974AD3D1-4FB8-5048-B4C4-170F3BC5E172}" destId="{CC48F9B0-7094-3C45-86E9-CFC62713071A}" srcOrd="0" destOrd="0" presId="urn:microsoft.com/office/officeart/2005/8/layout/hierarchy6"/>
    <dgm:cxn modelId="{7412AAB2-C281-0743-95F7-6AA5B1C484F6}" srcId="{6ED2C06C-7CE4-B54B-B6E9-8F58D7E86DC6}" destId="{DFF988BD-FC46-BD44-89FB-068392622308}" srcOrd="0" destOrd="0" parTransId="{86187C8C-72EC-9140-B100-BD321C51995A}" sibTransId="{A43504FD-E31E-214F-8EE5-56BB2057368C}"/>
    <dgm:cxn modelId="{B4AEA8ED-D6C2-424F-8197-DB1568996DE9}" type="presOf" srcId="{E0A2BDB3-0B2B-924D-87D7-1643C0406549}" destId="{2BE0FD21-BC6A-834B-AA73-CB89CE6A9A4A}" srcOrd="0" destOrd="0" presId="urn:microsoft.com/office/officeart/2005/8/layout/hierarchy6"/>
    <dgm:cxn modelId="{EC802FFC-1D36-B440-B08C-601AEC2A0DF4}" type="presOf" srcId="{22CED6B5-FFE5-3147-B0F6-8106E3F4D3E3}" destId="{798CB39D-8D86-D449-A810-1E9160E9FFFE}" srcOrd="0" destOrd="0" presId="urn:microsoft.com/office/officeart/2005/8/layout/hierarchy6"/>
    <dgm:cxn modelId="{5627E39F-80BC-DB46-A74A-15645F1F404B}" type="presOf" srcId="{B7781188-D69F-DA49-B3E3-403A4C3ECE22}" destId="{4F9FD6C5-03A2-1C43-AF88-093C979FDFC6}" srcOrd="0" destOrd="0" presId="urn:microsoft.com/office/officeart/2005/8/layout/hierarchy6"/>
    <dgm:cxn modelId="{3A6F5101-8E68-864F-A040-C1A2A3CDB047}" type="presOf" srcId="{AE740B7C-E614-FD4D-8AD0-33A83401AD78}" destId="{C29DDCE2-86A5-2D45-A73B-03020D1DD082}" srcOrd="0" destOrd="0" presId="urn:microsoft.com/office/officeart/2005/8/layout/hierarchy6"/>
    <dgm:cxn modelId="{180C24FA-BD2E-5248-88AF-26BEBBA026FD}" srcId="{DFF988BD-FC46-BD44-89FB-068392622308}" destId="{E0A2BDB3-0B2B-924D-87D7-1643C0406549}" srcOrd="1" destOrd="0" parTransId="{974AD3D1-4FB8-5048-B4C4-170F3BC5E172}" sibTransId="{50C84E4A-4970-4E43-A33B-D4E04AF9CC06}"/>
    <dgm:cxn modelId="{4E3E5210-A9CF-3A4C-A574-E67EA19AD77F}" type="presOf" srcId="{29E7F043-EEAE-B247-89AB-743F749CF4BD}" destId="{66A293C9-DC3E-0F49-A3B3-66AC5ED6BB10}" srcOrd="0" destOrd="0" presId="urn:microsoft.com/office/officeart/2005/8/layout/hierarchy6"/>
    <dgm:cxn modelId="{A878E212-E038-AE4F-AD36-001CAAA5DA0E}" srcId="{DFF988BD-FC46-BD44-89FB-068392622308}" destId="{AE740B7C-E614-FD4D-8AD0-33A83401AD78}" srcOrd="0" destOrd="0" parTransId="{53533280-736A-2B4C-A6C1-4CC7DCBE5B1C}" sibTransId="{0FAB2482-D96E-7F4F-8358-BBFED158BFAE}"/>
    <dgm:cxn modelId="{43435455-2D1C-774E-AE42-BC67F1D0AFC4}" type="presOf" srcId="{53533280-736A-2B4C-A6C1-4CC7DCBE5B1C}" destId="{D0ABED7A-4EE7-C043-A9B1-C9FA2790E8C8}" srcOrd="0" destOrd="0" presId="urn:microsoft.com/office/officeart/2005/8/layout/hierarchy6"/>
    <dgm:cxn modelId="{6D0BDA62-E947-8F4C-A475-1D601BCDD7CC}" type="presOf" srcId="{6ED2C06C-7CE4-B54B-B6E9-8F58D7E86DC6}" destId="{D4C28918-02DF-2945-B64E-554EE36132C9}" srcOrd="0" destOrd="0" presId="urn:microsoft.com/office/officeart/2005/8/layout/hierarchy6"/>
    <dgm:cxn modelId="{02D50119-D12B-0A42-B10F-40E35DF2CD7A}" type="presOf" srcId="{B00DC698-B2EB-EF48-BA7F-EC0A03192C5D}" destId="{B38A92DF-486D-274C-82FC-2AFBA50A703B}" srcOrd="0" destOrd="0" presId="urn:microsoft.com/office/officeart/2005/8/layout/hierarchy6"/>
    <dgm:cxn modelId="{B782243D-A742-0D4C-82F9-2E3FD762715E}" type="presParOf" srcId="{D4C28918-02DF-2945-B64E-554EE36132C9}" destId="{4DA3D2A0-093E-0D45-90FA-8A82D1462A33}" srcOrd="0" destOrd="0" presId="urn:microsoft.com/office/officeart/2005/8/layout/hierarchy6"/>
    <dgm:cxn modelId="{35793E4F-22D3-DE41-ADC2-5EE3E574A824}" type="presParOf" srcId="{4DA3D2A0-093E-0D45-90FA-8A82D1462A33}" destId="{06959284-6793-2B49-89B2-CAA935A33C81}" srcOrd="0" destOrd="0" presId="urn:microsoft.com/office/officeart/2005/8/layout/hierarchy6"/>
    <dgm:cxn modelId="{7D972B69-43A6-0747-9605-2CE1B8709E62}" type="presParOf" srcId="{06959284-6793-2B49-89B2-CAA935A33C81}" destId="{9509CF66-A052-D04C-8BF9-49B6734C83D2}" srcOrd="0" destOrd="0" presId="urn:microsoft.com/office/officeart/2005/8/layout/hierarchy6"/>
    <dgm:cxn modelId="{15204822-38AA-5D41-B739-BCC9835F60DA}" type="presParOf" srcId="{9509CF66-A052-D04C-8BF9-49B6734C83D2}" destId="{0842A0EC-2C27-A749-882B-2289D95E9C42}" srcOrd="0" destOrd="0" presId="urn:microsoft.com/office/officeart/2005/8/layout/hierarchy6"/>
    <dgm:cxn modelId="{66DBD569-16A5-7A4E-AAF9-7E70DC68C3C0}" type="presParOf" srcId="{9509CF66-A052-D04C-8BF9-49B6734C83D2}" destId="{E4560ACC-0479-7340-B744-AB5F2A724CBA}" srcOrd="1" destOrd="0" presId="urn:microsoft.com/office/officeart/2005/8/layout/hierarchy6"/>
    <dgm:cxn modelId="{AFB1BF88-F51F-2B40-A7F1-C494EE7D95FA}" type="presParOf" srcId="{E4560ACC-0479-7340-B744-AB5F2A724CBA}" destId="{D0ABED7A-4EE7-C043-A9B1-C9FA2790E8C8}" srcOrd="0" destOrd="0" presId="urn:microsoft.com/office/officeart/2005/8/layout/hierarchy6"/>
    <dgm:cxn modelId="{88904F37-CE90-7045-A194-FCDAA6B2D917}" type="presParOf" srcId="{E4560ACC-0479-7340-B744-AB5F2A724CBA}" destId="{C1DB6BCB-BFE1-DA45-98E7-B15ED71562DD}" srcOrd="1" destOrd="0" presId="urn:microsoft.com/office/officeart/2005/8/layout/hierarchy6"/>
    <dgm:cxn modelId="{17F4A1E7-A6AE-074B-B5F8-48CDAE1E46B7}" type="presParOf" srcId="{C1DB6BCB-BFE1-DA45-98E7-B15ED71562DD}" destId="{C29DDCE2-86A5-2D45-A73B-03020D1DD082}" srcOrd="0" destOrd="0" presId="urn:microsoft.com/office/officeart/2005/8/layout/hierarchy6"/>
    <dgm:cxn modelId="{1D17CBDD-623F-744C-99E3-7BB4824CD998}" type="presParOf" srcId="{C1DB6BCB-BFE1-DA45-98E7-B15ED71562DD}" destId="{6FF1D8D0-4C62-DC42-BAE4-9DD5E45ED970}" srcOrd="1" destOrd="0" presId="urn:microsoft.com/office/officeart/2005/8/layout/hierarchy6"/>
    <dgm:cxn modelId="{8FE712EC-5094-6C43-8C62-68AD8D09787B}" type="presParOf" srcId="{6FF1D8D0-4C62-DC42-BAE4-9DD5E45ED970}" destId="{66A293C9-DC3E-0F49-A3B3-66AC5ED6BB10}" srcOrd="0" destOrd="0" presId="urn:microsoft.com/office/officeart/2005/8/layout/hierarchy6"/>
    <dgm:cxn modelId="{B6BFF2CC-B3C6-6945-B753-6704215DAEFE}" type="presParOf" srcId="{6FF1D8D0-4C62-DC42-BAE4-9DD5E45ED970}" destId="{B5D5FC49-5A65-2F48-BBAE-A3CCCC8A2273}" srcOrd="1" destOrd="0" presId="urn:microsoft.com/office/officeart/2005/8/layout/hierarchy6"/>
    <dgm:cxn modelId="{46274282-40F0-214B-BF1E-358F318DA149}" type="presParOf" srcId="{B5D5FC49-5A65-2F48-BBAE-A3CCCC8A2273}" destId="{B38A92DF-486D-274C-82FC-2AFBA50A703B}" srcOrd="0" destOrd="0" presId="urn:microsoft.com/office/officeart/2005/8/layout/hierarchy6"/>
    <dgm:cxn modelId="{6BC94AEB-B960-6A4E-9A20-5EB27A2A4E5D}" type="presParOf" srcId="{B5D5FC49-5A65-2F48-BBAE-A3CCCC8A2273}" destId="{AF4E557A-67DE-854E-9B25-BFD4EA908BE5}" srcOrd="1" destOrd="0" presId="urn:microsoft.com/office/officeart/2005/8/layout/hierarchy6"/>
    <dgm:cxn modelId="{757B89A8-FEA8-C14E-BC09-2354762F4FCA}" type="presParOf" srcId="{6FF1D8D0-4C62-DC42-BAE4-9DD5E45ED970}" destId="{4F9FD6C5-03A2-1C43-AF88-093C979FDFC6}" srcOrd="2" destOrd="0" presId="urn:microsoft.com/office/officeart/2005/8/layout/hierarchy6"/>
    <dgm:cxn modelId="{CF47824B-8DC8-4342-807A-2C54935C7774}" type="presParOf" srcId="{6FF1D8D0-4C62-DC42-BAE4-9DD5E45ED970}" destId="{4E97AE6C-337A-6348-A678-1220463816B2}" srcOrd="3" destOrd="0" presId="urn:microsoft.com/office/officeart/2005/8/layout/hierarchy6"/>
    <dgm:cxn modelId="{079D3D7E-42EB-3144-80DA-D9F40FE18A74}" type="presParOf" srcId="{4E97AE6C-337A-6348-A678-1220463816B2}" destId="{798CB39D-8D86-D449-A810-1E9160E9FFFE}" srcOrd="0" destOrd="0" presId="urn:microsoft.com/office/officeart/2005/8/layout/hierarchy6"/>
    <dgm:cxn modelId="{09CE2041-91D2-6640-BFEA-A3FDA2C40C5E}" type="presParOf" srcId="{4E97AE6C-337A-6348-A678-1220463816B2}" destId="{177C233A-B57B-1249-A8B8-06C92DE32A50}" srcOrd="1" destOrd="0" presId="urn:microsoft.com/office/officeart/2005/8/layout/hierarchy6"/>
    <dgm:cxn modelId="{AA4D2628-F277-3E4D-B8DB-B0BD33148EA5}" type="presParOf" srcId="{E4560ACC-0479-7340-B744-AB5F2A724CBA}" destId="{CC48F9B0-7094-3C45-86E9-CFC62713071A}" srcOrd="2" destOrd="0" presId="urn:microsoft.com/office/officeart/2005/8/layout/hierarchy6"/>
    <dgm:cxn modelId="{A2D64125-9AA9-E949-94B7-A76425AABA86}" type="presParOf" srcId="{E4560ACC-0479-7340-B744-AB5F2A724CBA}" destId="{DF536621-B69A-2F42-800C-D2030C6A7087}" srcOrd="3" destOrd="0" presId="urn:microsoft.com/office/officeart/2005/8/layout/hierarchy6"/>
    <dgm:cxn modelId="{C1AD2713-4532-FB4E-BB2F-81A75EEB346A}" type="presParOf" srcId="{DF536621-B69A-2F42-800C-D2030C6A7087}" destId="{2BE0FD21-BC6A-834B-AA73-CB89CE6A9A4A}" srcOrd="0" destOrd="0" presId="urn:microsoft.com/office/officeart/2005/8/layout/hierarchy6"/>
    <dgm:cxn modelId="{6B1B041A-75CB-8047-B2CB-5A5AE9D0927D}" type="presParOf" srcId="{DF536621-B69A-2F42-800C-D2030C6A7087}" destId="{11913B17-86A5-4B4B-9454-E0C3A13DF36D}" srcOrd="1" destOrd="0" presId="urn:microsoft.com/office/officeart/2005/8/layout/hierarchy6"/>
    <dgm:cxn modelId="{4DD90221-27A5-0844-BC18-1884206297E6}" type="presParOf" srcId="{D4C28918-02DF-2945-B64E-554EE36132C9}" destId="{FF3B0FA4-2A25-9949-98DD-4366554BA7D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EF5F0-FFCC-4C79-B992-D807880C4816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</dgm:pt>
    <dgm:pt modelId="{AB98D986-D6FD-4FAB-B35A-17BDD5682DE7}">
      <dgm:prSet phldrT="[文本]"/>
      <dgm:spPr/>
      <dgm:t>
        <a:bodyPr/>
        <a:lstStyle/>
        <a:p>
          <a:r>
            <a:rPr lang="en-US" altLang="zh-CN" dirty="0" smtClean="0"/>
            <a:t>Hypothesis</a:t>
          </a:r>
          <a:endParaRPr lang="zh-CN" altLang="en-US" dirty="0"/>
        </a:p>
      </dgm:t>
    </dgm:pt>
    <dgm:pt modelId="{F819B5D8-D2B7-4F0B-9A3B-1239C13E60BF}" type="parTrans" cxnId="{4F8E77DB-C977-4077-AEBB-F6A802E2D6FE}">
      <dgm:prSet/>
      <dgm:spPr/>
      <dgm:t>
        <a:bodyPr/>
        <a:lstStyle/>
        <a:p>
          <a:endParaRPr lang="zh-CN" altLang="en-US"/>
        </a:p>
      </dgm:t>
    </dgm:pt>
    <dgm:pt modelId="{761D7904-DE4B-4E6D-B7A1-50FE36F74A83}" type="sibTrans" cxnId="{4F8E77DB-C977-4077-AEBB-F6A802E2D6FE}">
      <dgm:prSet/>
      <dgm:spPr/>
      <dgm:t>
        <a:bodyPr/>
        <a:lstStyle/>
        <a:p>
          <a:endParaRPr lang="zh-CN" altLang="en-US"/>
        </a:p>
      </dgm:t>
    </dgm:pt>
    <dgm:pt modelId="{7732FA51-F5BF-4E6C-BC7C-EDB2D0C04C3C}">
      <dgm:prSet phldrT="[文本]"/>
      <dgm:spPr/>
      <dgm:t>
        <a:bodyPr/>
        <a:lstStyle/>
        <a:p>
          <a:r>
            <a:rPr lang="en-US" altLang="zh-CN" dirty="0" smtClean="0"/>
            <a:t>Strategy</a:t>
          </a:r>
          <a:endParaRPr lang="zh-CN" altLang="en-US" dirty="0"/>
        </a:p>
      </dgm:t>
    </dgm:pt>
    <dgm:pt modelId="{7F7E1DEB-7727-484D-90D4-1466450C183C}" type="parTrans" cxnId="{1EEDAB55-6A2E-459A-AAC1-44A360C3A533}">
      <dgm:prSet/>
      <dgm:spPr/>
      <dgm:t>
        <a:bodyPr/>
        <a:lstStyle/>
        <a:p>
          <a:endParaRPr lang="zh-CN" altLang="en-US"/>
        </a:p>
      </dgm:t>
    </dgm:pt>
    <dgm:pt modelId="{685D0E7C-66D4-4381-B7D8-3D16F0E74BE3}" type="sibTrans" cxnId="{1EEDAB55-6A2E-459A-AAC1-44A360C3A533}">
      <dgm:prSet/>
      <dgm:spPr/>
      <dgm:t>
        <a:bodyPr/>
        <a:lstStyle/>
        <a:p>
          <a:endParaRPr lang="zh-CN" altLang="en-US"/>
        </a:p>
      </dgm:t>
    </dgm:pt>
    <dgm:pt modelId="{B06ED302-325C-4086-BFBA-B26426D9340E}">
      <dgm:prSet phldrT="[文本]"/>
      <dgm:spPr/>
      <dgm:t>
        <a:bodyPr/>
        <a:lstStyle/>
        <a:p>
          <a:r>
            <a:rPr lang="en-US" altLang="zh-CN" dirty="0" smtClean="0"/>
            <a:t>Optimization algorithm</a:t>
          </a:r>
          <a:endParaRPr lang="zh-CN" altLang="en-US" dirty="0"/>
        </a:p>
      </dgm:t>
    </dgm:pt>
    <dgm:pt modelId="{2BE5B073-8E6A-41F1-9251-2A3F5AD34208}" type="parTrans" cxnId="{7DCC235B-475F-46A0-BA2C-52FABD8B5F4F}">
      <dgm:prSet/>
      <dgm:spPr/>
      <dgm:t>
        <a:bodyPr/>
        <a:lstStyle/>
        <a:p>
          <a:endParaRPr lang="zh-CN" altLang="en-US"/>
        </a:p>
      </dgm:t>
    </dgm:pt>
    <dgm:pt modelId="{91958D28-095C-4997-B95D-78D03B26668D}" type="sibTrans" cxnId="{7DCC235B-475F-46A0-BA2C-52FABD8B5F4F}">
      <dgm:prSet/>
      <dgm:spPr/>
      <dgm:t>
        <a:bodyPr/>
        <a:lstStyle/>
        <a:p>
          <a:endParaRPr lang="zh-CN" altLang="en-US"/>
        </a:p>
      </dgm:t>
    </dgm:pt>
    <dgm:pt modelId="{E2E96208-E8BD-45FA-8401-9033105CE340}">
      <dgm:prSet phldrT="[文本]"/>
      <dgm:spPr/>
      <dgm:t>
        <a:bodyPr/>
        <a:lstStyle/>
        <a:p>
          <a:endParaRPr lang="zh-CN" altLang="en-US"/>
        </a:p>
      </dgm:t>
    </dgm:pt>
    <dgm:pt modelId="{9A4C8733-135E-406E-A9E4-20C501B33DBD}" type="parTrans" cxnId="{6BDBD2B3-242E-4FA8-BEB8-B3B95F270B43}">
      <dgm:prSet/>
      <dgm:spPr/>
      <dgm:t>
        <a:bodyPr/>
        <a:lstStyle/>
        <a:p>
          <a:endParaRPr lang="zh-CN" altLang="en-US"/>
        </a:p>
      </dgm:t>
    </dgm:pt>
    <dgm:pt modelId="{57C62B20-52D7-4484-97AE-81837A9DD3D1}" type="sibTrans" cxnId="{6BDBD2B3-242E-4FA8-BEB8-B3B95F270B43}">
      <dgm:prSet/>
      <dgm:spPr/>
      <dgm:t>
        <a:bodyPr/>
        <a:lstStyle/>
        <a:p>
          <a:endParaRPr lang="zh-CN" altLang="en-US"/>
        </a:p>
      </dgm:t>
    </dgm:pt>
    <dgm:pt modelId="{0F0CA189-1F20-4E01-AA58-64649603D8AA}">
      <dgm:prSet phldrT="[文本]"/>
      <dgm:spPr/>
      <dgm:t>
        <a:bodyPr/>
        <a:lstStyle/>
        <a:p>
          <a:r>
            <a:rPr lang="en-US" altLang="zh-CN" dirty="0" smtClean="0"/>
            <a:t>Model</a:t>
          </a:r>
          <a:endParaRPr lang="zh-CN" altLang="en-US" dirty="0"/>
        </a:p>
      </dgm:t>
    </dgm:pt>
    <dgm:pt modelId="{BF8E5E34-B8ED-4B9D-A388-098989D28222}" type="parTrans" cxnId="{9EC42A54-31B2-45CC-A330-416DE27598BC}">
      <dgm:prSet/>
      <dgm:spPr/>
      <dgm:t>
        <a:bodyPr/>
        <a:lstStyle/>
        <a:p>
          <a:endParaRPr lang="zh-CN" altLang="en-US"/>
        </a:p>
      </dgm:t>
    </dgm:pt>
    <dgm:pt modelId="{1953C162-EDFA-4C58-A55F-BBF3D8028E42}" type="sibTrans" cxnId="{9EC42A54-31B2-45CC-A330-416DE27598BC}">
      <dgm:prSet/>
      <dgm:spPr/>
      <dgm:t>
        <a:bodyPr/>
        <a:lstStyle/>
        <a:p>
          <a:endParaRPr lang="zh-CN" altLang="en-US"/>
        </a:p>
      </dgm:t>
    </dgm:pt>
    <dgm:pt modelId="{385A1279-158B-4323-BE7A-4E504C255DAB}" type="pres">
      <dgm:prSet presAssocID="{0A1EF5F0-FFCC-4C79-B992-D807880C481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9177E27-4301-485B-8848-0B22EE481C0D}" type="pres">
      <dgm:prSet presAssocID="{0F0CA189-1F20-4E01-AA58-64649603D8AA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0539F5FB-E60F-4B63-A726-2D50A8D689B1}" type="pres">
      <dgm:prSet presAssocID="{F819B5D8-D2B7-4F0B-9A3B-1239C13E60BF}" presName="parTrans" presStyleLbl="bgSibTrans2D1" presStyleIdx="0" presStyleCnt="3"/>
      <dgm:spPr/>
      <dgm:t>
        <a:bodyPr/>
        <a:lstStyle/>
        <a:p>
          <a:endParaRPr lang="zh-CN" altLang="en-US"/>
        </a:p>
      </dgm:t>
    </dgm:pt>
    <dgm:pt modelId="{F206FB51-AA70-4588-88A2-231472711BC2}" type="pres">
      <dgm:prSet presAssocID="{AB98D986-D6FD-4FAB-B35A-17BDD5682D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938F9C-A3BD-4BA2-9FEE-10ED20A6A1CB}" type="pres">
      <dgm:prSet presAssocID="{7F7E1DEB-7727-484D-90D4-1466450C183C}" presName="parTrans" presStyleLbl="bgSibTrans2D1" presStyleIdx="1" presStyleCnt="3"/>
      <dgm:spPr/>
      <dgm:t>
        <a:bodyPr/>
        <a:lstStyle/>
        <a:p>
          <a:endParaRPr lang="zh-CN" altLang="en-US"/>
        </a:p>
      </dgm:t>
    </dgm:pt>
    <dgm:pt modelId="{4A581B40-6889-4A89-8BAF-0637448660DF}" type="pres">
      <dgm:prSet presAssocID="{7732FA51-F5BF-4E6C-BC7C-EDB2D0C04C3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A32B0E-2A54-4A6E-A61F-D799D53DB683}" type="pres">
      <dgm:prSet presAssocID="{2BE5B073-8E6A-41F1-9251-2A3F5AD34208}" presName="parTrans" presStyleLbl="bgSibTrans2D1" presStyleIdx="2" presStyleCnt="3"/>
      <dgm:spPr/>
      <dgm:t>
        <a:bodyPr/>
        <a:lstStyle/>
        <a:p>
          <a:endParaRPr lang="zh-CN" altLang="en-US"/>
        </a:p>
      </dgm:t>
    </dgm:pt>
    <dgm:pt modelId="{A72A8849-2ED6-4E28-91D9-DB2729F99263}" type="pres">
      <dgm:prSet presAssocID="{B06ED302-325C-4086-BFBA-B26426D9340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8E77DB-C977-4077-AEBB-F6A802E2D6FE}" srcId="{0F0CA189-1F20-4E01-AA58-64649603D8AA}" destId="{AB98D986-D6FD-4FAB-B35A-17BDD5682DE7}" srcOrd="0" destOrd="0" parTransId="{F819B5D8-D2B7-4F0B-9A3B-1239C13E60BF}" sibTransId="{761D7904-DE4B-4E6D-B7A1-50FE36F74A83}"/>
    <dgm:cxn modelId="{C175FF57-40D7-4035-8303-8F6BC5BF3FC3}" type="presOf" srcId="{F819B5D8-D2B7-4F0B-9A3B-1239C13E60BF}" destId="{0539F5FB-E60F-4B63-A726-2D50A8D689B1}" srcOrd="0" destOrd="0" presId="urn:microsoft.com/office/officeart/2005/8/layout/radial4"/>
    <dgm:cxn modelId="{14992E22-B209-456C-81DE-39B6CF9E39AB}" type="presOf" srcId="{7732FA51-F5BF-4E6C-BC7C-EDB2D0C04C3C}" destId="{4A581B40-6889-4A89-8BAF-0637448660DF}" srcOrd="0" destOrd="0" presId="urn:microsoft.com/office/officeart/2005/8/layout/radial4"/>
    <dgm:cxn modelId="{2AADAB50-9B0B-4234-9D7E-A7F3ADB3AF19}" type="presOf" srcId="{B06ED302-325C-4086-BFBA-B26426D9340E}" destId="{A72A8849-2ED6-4E28-91D9-DB2729F99263}" srcOrd="0" destOrd="0" presId="urn:microsoft.com/office/officeart/2005/8/layout/radial4"/>
    <dgm:cxn modelId="{7DCC235B-475F-46A0-BA2C-52FABD8B5F4F}" srcId="{0F0CA189-1F20-4E01-AA58-64649603D8AA}" destId="{B06ED302-325C-4086-BFBA-B26426D9340E}" srcOrd="2" destOrd="0" parTransId="{2BE5B073-8E6A-41F1-9251-2A3F5AD34208}" sibTransId="{91958D28-095C-4997-B95D-78D03B26668D}"/>
    <dgm:cxn modelId="{B48D467F-B874-449E-B11D-21B71115AFB1}" type="presOf" srcId="{0F0CA189-1F20-4E01-AA58-64649603D8AA}" destId="{99177E27-4301-485B-8848-0B22EE481C0D}" srcOrd="0" destOrd="0" presId="urn:microsoft.com/office/officeart/2005/8/layout/radial4"/>
    <dgm:cxn modelId="{1EEDAB55-6A2E-459A-AAC1-44A360C3A533}" srcId="{0F0CA189-1F20-4E01-AA58-64649603D8AA}" destId="{7732FA51-F5BF-4E6C-BC7C-EDB2D0C04C3C}" srcOrd="1" destOrd="0" parTransId="{7F7E1DEB-7727-484D-90D4-1466450C183C}" sibTransId="{685D0E7C-66D4-4381-B7D8-3D16F0E74BE3}"/>
    <dgm:cxn modelId="{0597A630-A5D7-4118-A068-B9B05BCA5D3D}" type="presOf" srcId="{AB98D986-D6FD-4FAB-B35A-17BDD5682DE7}" destId="{F206FB51-AA70-4588-88A2-231472711BC2}" srcOrd="0" destOrd="0" presId="urn:microsoft.com/office/officeart/2005/8/layout/radial4"/>
    <dgm:cxn modelId="{880EE638-316B-4055-B4CB-3D644FB0A172}" type="presOf" srcId="{7F7E1DEB-7727-484D-90D4-1466450C183C}" destId="{55938F9C-A3BD-4BA2-9FEE-10ED20A6A1CB}" srcOrd="0" destOrd="0" presId="urn:microsoft.com/office/officeart/2005/8/layout/radial4"/>
    <dgm:cxn modelId="{9E197054-349F-4A5F-9D7A-AB407B50243E}" type="presOf" srcId="{2BE5B073-8E6A-41F1-9251-2A3F5AD34208}" destId="{92A32B0E-2A54-4A6E-A61F-D799D53DB683}" srcOrd="0" destOrd="0" presId="urn:microsoft.com/office/officeart/2005/8/layout/radial4"/>
    <dgm:cxn modelId="{9EC42A54-31B2-45CC-A330-416DE27598BC}" srcId="{0A1EF5F0-FFCC-4C79-B992-D807880C4816}" destId="{0F0CA189-1F20-4E01-AA58-64649603D8AA}" srcOrd="0" destOrd="0" parTransId="{BF8E5E34-B8ED-4B9D-A388-098989D28222}" sibTransId="{1953C162-EDFA-4C58-A55F-BBF3D8028E42}"/>
    <dgm:cxn modelId="{6BDBD2B3-242E-4FA8-BEB8-B3B95F270B43}" srcId="{0A1EF5F0-FFCC-4C79-B992-D807880C4816}" destId="{E2E96208-E8BD-45FA-8401-9033105CE340}" srcOrd="1" destOrd="0" parTransId="{9A4C8733-135E-406E-A9E4-20C501B33DBD}" sibTransId="{57C62B20-52D7-4484-97AE-81837A9DD3D1}"/>
    <dgm:cxn modelId="{EA0010E2-7DD3-49C8-A2D7-78424F1BD7F2}" type="presOf" srcId="{0A1EF5F0-FFCC-4C79-B992-D807880C4816}" destId="{385A1279-158B-4323-BE7A-4E504C255DAB}" srcOrd="0" destOrd="0" presId="urn:microsoft.com/office/officeart/2005/8/layout/radial4"/>
    <dgm:cxn modelId="{1C8B5428-D4F3-4500-9A48-456B445EC786}" type="presParOf" srcId="{385A1279-158B-4323-BE7A-4E504C255DAB}" destId="{99177E27-4301-485B-8848-0B22EE481C0D}" srcOrd="0" destOrd="0" presId="urn:microsoft.com/office/officeart/2005/8/layout/radial4"/>
    <dgm:cxn modelId="{E4961BA3-1B44-4F3E-872B-EFE763ABF8D6}" type="presParOf" srcId="{385A1279-158B-4323-BE7A-4E504C255DAB}" destId="{0539F5FB-E60F-4B63-A726-2D50A8D689B1}" srcOrd="1" destOrd="0" presId="urn:microsoft.com/office/officeart/2005/8/layout/radial4"/>
    <dgm:cxn modelId="{D54A43F3-176A-492F-9F35-507E772CAAE6}" type="presParOf" srcId="{385A1279-158B-4323-BE7A-4E504C255DAB}" destId="{F206FB51-AA70-4588-88A2-231472711BC2}" srcOrd="2" destOrd="0" presId="urn:microsoft.com/office/officeart/2005/8/layout/radial4"/>
    <dgm:cxn modelId="{2DB2DD9E-2689-4D02-B32E-67ACCE03219B}" type="presParOf" srcId="{385A1279-158B-4323-BE7A-4E504C255DAB}" destId="{55938F9C-A3BD-4BA2-9FEE-10ED20A6A1CB}" srcOrd="3" destOrd="0" presId="urn:microsoft.com/office/officeart/2005/8/layout/radial4"/>
    <dgm:cxn modelId="{BE2DF40A-AD00-4CBD-8D2B-348439371F5E}" type="presParOf" srcId="{385A1279-158B-4323-BE7A-4E504C255DAB}" destId="{4A581B40-6889-4A89-8BAF-0637448660DF}" srcOrd="4" destOrd="0" presId="urn:microsoft.com/office/officeart/2005/8/layout/radial4"/>
    <dgm:cxn modelId="{4345A818-EA21-4166-A02B-B18BF45187C8}" type="presParOf" srcId="{385A1279-158B-4323-BE7A-4E504C255DAB}" destId="{92A32B0E-2A54-4A6E-A61F-D799D53DB683}" srcOrd="5" destOrd="0" presId="urn:microsoft.com/office/officeart/2005/8/layout/radial4"/>
    <dgm:cxn modelId="{714C9518-DDCB-4752-9085-69989BB11522}" type="presParOf" srcId="{385A1279-158B-4323-BE7A-4E504C255DAB}" destId="{A72A8849-2ED6-4E28-91D9-DB2729F9926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2A0EC-2C27-A749-882B-2289D95E9C42}">
      <dsp:nvSpPr>
        <dsp:cNvPr id="0" name=""/>
        <dsp:cNvSpPr/>
      </dsp:nvSpPr>
      <dsp:spPr>
        <a:xfrm>
          <a:off x="2761954" y="701773"/>
          <a:ext cx="2571981" cy="5889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Machine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Learning</a:t>
          </a:r>
          <a:endParaRPr lang="en-US" sz="2000" kern="1200" dirty="0"/>
        </a:p>
      </dsp:txBody>
      <dsp:txXfrm>
        <a:off x="2779204" y="719023"/>
        <a:ext cx="2537481" cy="554466"/>
      </dsp:txXfrm>
    </dsp:sp>
    <dsp:sp modelId="{D0ABED7A-4EE7-C043-A9B1-C9FA2790E8C8}">
      <dsp:nvSpPr>
        <dsp:cNvPr id="0" name=""/>
        <dsp:cNvSpPr/>
      </dsp:nvSpPr>
      <dsp:spPr>
        <a:xfrm>
          <a:off x="2376156" y="1290739"/>
          <a:ext cx="1671787" cy="625455"/>
        </a:xfrm>
        <a:custGeom>
          <a:avLst/>
          <a:gdLst/>
          <a:ahLst/>
          <a:cxnLst/>
          <a:rect l="0" t="0" r="0" b="0"/>
          <a:pathLst>
            <a:path>
              <a:moveTo>
                <a:pt x="1671787" y="0"/>
              </a:moveTo>
              <a:lnTo>
                <a:pt x="1671787" y="312727"/>
              </a:lnTo>
              <a:lnTo>
                <a:pt x="0" y="312727"/>
              </a:lnTo>
              <a:lnTo>
                <a:pt x="0" y="6254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9DDCE2-86A5-2D45-A73B-03020D1DD082}">
      <dsp:nvSpPr>
        <dsp:cNvPr id="0" name=""/>
        <dsp:cNvSpPr/>
      </dsp:nvSpPr>
      <dsp:spPr>
        <a:xfrm>
          <a:off x="1090166" y="1916194"/>
          <a:ext cx="2571981" cy="606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Supervised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Learning</a:t>
          </a:r>
          <a:endParaRPr lang="en-US" sz="2000" kern="1200" dirty="0"/>
        </a:p>
      </dsp:txBody>
      <dsp:txXfrm>
        <a:off x="1107920" y="1933948"/>
        <a:ext cx="2536473" cy="570667"/>
      </dsp:txXfrm>
    </dsp:sp>
    <dsp:sp modelId="{66A293C9-DC3E-0F49-A3B3-66AC5ED6BB10}">
      <dsp:nvSpPr>
        <dsp:cNvPr id="0" name=""/>
        <dsp:cNvSpPr/>
      </dsp:nvSpPr>
      <dsp:spPr>
        <a:xfrm>
          <a:off x="1119229" y="2522370"/>
          <a:ext cx="1256927" cy="625455"/>
        </a:xfrm>
        <a:custGeom>
          <a:avLst/>
          <a:gdLst/>
          <a:ahLst/>
          <a:cxnLst/>
          <a:rect l="0" t="0" r="0" b="0"/>
          <a:pathLst>
            <a:path>
              <a:moveTo>
                <a:pt x="1256927" y="0"/>
              </a:moveTo>
              <a:lnTo>
                <a:pt x="1256927" y="312727"/>
              </a:lnTo>
              <a:lnTo>
                <a:pt x="0" y="312727"/>
              </a:lnTo>
              <a:lnTo>
                <a:pt x="0" y="6254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8A92DF-486D-274C-82FC-2AFBA50A703B}">
      <dsp:nvSpPr>
        <dsp:cNvPr id="0" name=""/>
        <dsp:cNvSpPr/>
      </dsp:nvSpPr>
      <dsp:spPr>
        <a:xfrm>
          <a:off x="189780" y="3147825"/>
          <a:ext cx="1858899" cy="5249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Classification</a:t>
          </a:r>
          <a:endParaRPr lang="en-US" sz="2000" kern="1200" dirty="0"/>
        </a:p>
      </dsp:txBody>
      <dsp:txXfrm>
        <a:off x="205154" y="3163199"/>
        <a:ext cx="1828151" cy="494165"/>
      </dsp:txXfrm>
    </dsp:sp>
    <dsp:sp modelId="{4F9FD6C5-03A2-1C43-AF88-093C979FDFC6}">
      <dsp:nvSpPr>
        <dsp:cNvPr id="0" name=""/>
        <dsp:cNvSpPr/>
      </dsp:nvSpPr>
      <dsp:spPr>
        <a:xfrm>
          <a:off x="2376156" y="2522370"/>
          <a:ext cx="1315246" cy="625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727"/>
              </a:lnTo>
              <a:lnTo>
                <a:pt x="1315246" y="312727"/>
              </a:lnTo>
              <a:lnTo>
                <a:pt x="1315246" y="6254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B39D-8D86-D449-A810-1E9160E9FFFE}">
      <dsp:nvSpPr>
        <dsp:cNvPr id="0" name=""/>
        <dsp:cNvSpPr/>
      </dsp:nvSpPr>
      <dsp:spPr>
        <a:xfrm>
          <a:off x="2820273" y="3147825"/>
          <a:ext cx="1742260" cy="5249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Regression</a:t>
          </a:r>
          <a:endParaRPr lang="en-US" sz="2000" kern="1200" dirty="0"/>
        </a:p>
      </dsp:txBody>
      <dsp:txXfrm>
        <a:off x="2835647" y="3163199"/>
        <a:ext cx="1711512" cy="494165"/>
      </dsp:txXfrm>
    </dsp:sp>
    <dsp:sp modelId="{CC48F9B0-7094-3C45-86E9-CFC62713071A}">
      <dsp:nvSpPr>
        <dsp:cNvPr id="0" name=""/>
        <dsp:cNvSpPr/>
      </dsp:nvSpPr>
      <dsp:spPr>
        <a:xfrm>
          <a:off x="4047944" y="1290739"/>
          <a:ext cx="1671787" cy="625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727"/>
              </a:lnTo>
              <a:lnTo>
                <a:pt x="1671787" y="312727"/>
              </a:lnTo>
              <a:lnTo>
                <a:pt x="1671787" y="6254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0FD21-BC6A-834B-AA73-CB89CE6A9A4A}">
      <dsp:nvSpPr>
        <dsp:cNvPr id="0" name=""/>
        <dsp:cNvSpPr/>
      </dsp:nvSpPr>
      <dsp:spPr>
        <a:xfrm>
          <a:off x="4433741" y="1916194"/>
          <a:ext cx="2571981" cy="640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Unsupervised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Learning</a:t>
          </a:r>
          <a:endParaRPr lang="en-US" sz="2000" kern="1200" dirty="0"/>
        </a:p>
      </dsp:txBody>
      <dsp:txXfrm>
        <a:off x="4452515" y="1934968"/>
        <a:ext cx="2534433" cy="603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77E27-4301-485B-8848-0B22EE481C0D}">
      <dsp:nvSpPr>
        <dsp:cNvPr id="0" name=""/>
        <dsp:cNvSpPr/>
      </dsp:nvSpPr>
      <dsp:spPr>
        <a:xfrm>
          <a:off x="2155507" y="2277603"/>
          <a:ext cx="1784985" cy="1784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Model</a:t>
          </a:r>
          <a:endParaRPr lang="zh-CN" altLang="en-US" sz="3600" kern="1200" dirty="0"/>
        </a:p>
      </dsp:txBody>
      <dsp:txXfrm>
        <a:off x="2416912" y="2539008"/>
        <a:ext cx="1262175" cy="1262175"/>
      </dsp:txXfrm>
    </dsp:sp>
    <dsp:sp modelId="{0539F5FB-E60F-4B63-A726-2D50A8D689B1}">
      <dsp:nvSpPr>
        <dsp:cNvPr id="0" name=""/>
        <dsp:cNvSpPr/>
      </dsp:nvSpPr>
      <dsp:spPr>
        <a:xfrm rot="12900000">
          <a:off x="871449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6FB51-AA70-4588-88A2-231472711BC2}">
      <dsp:nvSpPr>
        <dsp:cNvPr id="0" name=""/>
        <dsp:cNvSpPr/>
      </dsp:nvSpPr>
      <dsp:spPr>
        <a:xfrm>
          <a:off x="160123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Hypothesis</a:t>
          </a:r>
          <a:endParaRPr lang="zh-CN" altLang="en-US" sz="2200" kern="1200" dirty="0"/>
        </a:p>
      </dsp:txBody>
      <dsp:txXfrm>
        <a:off x="199856" y="1103105"/>
        <a:ext cx="1616269" cy="1277122"/>
      </dsp:txXfrm>
    </dsp:sp>
    <dsp:sp modelId="{55938F9C-A3BD-4BA2-9FEE-10ED20A6A1CB}">
      <dsp:nvSpPr>
        <dsp:cNvPr id="0" name=""/>
        <dsp:cNvSpPr/>
      </dsp:nvSpPr>
      <dsp:spPr>
        <a:xfrm rot="16200000">
          <a:off x="2292993" y="1180352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81B40-6889-4A89-8BAF-0637448660DF}">
      <dsp:nvSpPr>
        <dsp:cNvPr id="0" name=""/>
        <dsp:cNvSpPr/>
      </dsp:nvSpPr>
      <dsp:spPr>
        <a:xfrm>
          <a:off x="2200132" y="1411"/>
          <a:ext cx="1695735" cy="1356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Strategy</a:t>
          </a:r>
          <a:endParaRPr lang="zh-CN" altLang="en-US" sz="2200" kern="1200" dirty="0"/>
        </a:p>
      </dsp:txBody>
      <dsp:txXfrm>
        <a:off x="2239865" y="41144"/>
        <a:ext cx="1616269" cy="1277122"/>
      </dsp:txXfrm>
    </dsp:sp>
    <dsp:sp modelId="{92A32B0E-2A54-4A6E-A61F-D799D53DB683}">
      <dsp:nvSpPr>
        <dsp:cNvPr id="0" name=""/>
        <dsp:cNvSpPr/>
      </dsp:nvSpPr>
      <dsp:spPr>
        <a:xfrm rot="19500000">
          <a:off x="3714536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A8849-2ED6-4E28-91D9-DB2729F99263}">
      <dsp:nvSpPr>
        <dsp:cNvPr id="0" name=""/>
        <dsp:cNvSpPr/>
      </dsp:nvSpPr>
      <dsp:spPr>
        <a:xfrm>
          <a:off x="4240140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Optimization algorithm</a:t>
          </a:r>
          <a:endParaRPr lang="zh-CN" altLang="en-US" sz="2200" kern="1200" dirty="0"/>
        </a:p>
      </dsp:txBody>
      <dsp:txXfrm>
        <a:off x="4279873" y="1103105"/>
        <a:ext cx="1616269" cy="1277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AA9A4-ABEB-4F40-82DF-D43B613B125E}" type="datetime1">
              <a:rPr lang="en-US" smtClean="0"/>
              <a:pPr/>
              <a:t>13-10-7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D1C2E-3AA4-E249-8B06-2DFD924FC7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637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F8F4E-245C-F54F-B6AF-7BC407A9906E}" type="datetime1">
              <a:rPr lang="en-US" smtClean="0"/>
              <a:pPr/>
              <a:t>13-10-7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11847-43E8-F148-9896-634BD6742F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428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KNN??</a:t>
            </a:r>
          </a:p>
          <a:p>
            <a:r>
              <a:rPr lang="en-US" dirty="0" smtClean="0"/>
              <a:t>NN??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54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Insert a picture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94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y&amp;=f(\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&amp;=\sum_{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=1}^{D}\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theta_ix_i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+\theta_0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J(\theta)=\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{1}{2}\sum_{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=1}^{N}(f(\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)})-y^{(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\min_\theta{J(\theta)}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频率学派的观点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: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 \theta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不是随机变量，而是一个确定的值，只是不知道它是多少。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y|x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;\theta)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表示给定了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\theta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后，如果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x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是某个值，那么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y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等于某个值的概率是多少呢，就是参数的似然性</a:t>
            </a:r>
            <a:r>
              <a:rPr lang="zh-CN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，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我们可以把它看做是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\theta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的一个函数。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  <a:sym typeface="Wingdings"/>
            </a:endParaRPr>
          </a:p>
          <a:p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我们现在要做的就是找到一个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\theta</a:t>
            </a:r>
            <a:r>
              <a:rPr lang="zh-CN" alt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，使得这个似然性最大，也就是最大似然的思路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 +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{N}(0,\sigma^2)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{2\pi}\sigma}e^{-\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varepsilon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)})^2}{2\sigma^2}}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)}|x^{(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)};\theta)=\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{2\pi}\sigma}e^{-\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)})^2}{2\sigma^2}}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L(\theta)=p(\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{y}|X;\theta)=\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prod_i^m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{p(y^{(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)}|x^{(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)};\theta)}=\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prod_i^m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{2\pi}\sigma}e^{-\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)})^2}{2\sigma^2}}}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log(L(\theta))&amp;=\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sum_i^m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{log{\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{2\pi}\sigma}e^{-\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)})^2}{2\sigma^2}}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&amp;=m log{\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{2\pi}\sigma}}-\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{1}{\sigma^2}\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sum_i^m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max{L(\theta)}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min{\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sum_i^m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theta^Tx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)})^2}}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3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画图（抛物线）示意梯度下降过程，以及</a:t>
            </a:r>
            <a:r>
              <a:rPr lang="en-US" altLang="zh-CN" dirty="0" smtClean="0"/>
              <a:t>α</a:t>
            </a:r>
            <a:r>
              <a:rPr lang="zh-CN" altLang="en-US" dirty="0" smtClean="0"/>
              <a:t>太大太小的示例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{\partial J(\theta)}{\partial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{\partial }{\partial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{1}{2}(f_{\theta}(\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{x})-y)^2\\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&amp;=(f_{\theta}(\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{x})-y)\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{\partial}{\partial\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}(f_{\theta}(\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{x})-y)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&amp;=(f_{\theta}(\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{x})-y)\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{\partial}{\partial\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}(\sum_{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=0}^d{\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}}-y)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&amp;=(f_{\theta}(\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{x})-y)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5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Repeat~until~convergence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 \{\\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&amp;~~~~~~~~\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\alpha \sum_{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=1}^N{(y^{(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)}-f_\theta(x^{(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&amp;\}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Repeat~until~convergence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 \{\\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for~i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=1…N ~\{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theta_j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\alpha (y^{(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)}-f_\theta(x^{(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x_j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 \\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qquad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&amp;\}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75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“Machine Learning is a field of study that gives computers the ability to learn without being </a:t>
            </a:r>
            <a:r>
              <a:rPr lang="en-US" sz="1200" dirty="0" smtClean="0">
                <a:solidFill>
                  <a:srgbClr val="FF0000"/>
                </a:solidFill>
              </a:rPr>
              <a:t>explicitly</a:t>
            </a:r>
            <a:r>
              <a:rPr lang="en-US" sz="1200" dirty="0" smtClean="0"/>
              <a:t> programmed” - </a:t>
            </a:r>
            <a:r>
              <a:rPr lang="en-US" sz="1050" dirty="0" smtClean="0"/>
              <a:t>Arthur Samuel (1959)</a:t>
            </a:r>
          </a:p>
          <a:p>
            <a:endParaRPr lang="en-US" sz="1200" dirty="0" smtClean="0"/>
          </a:p>
          <a:p>
            <a:r>
              <a:rPr lang="en-US" sz="1200" dirty="0" smtClean="0"/>
              <a:t>Machine learning is  a set of methods that can automatically detect patterns in data, and then use the uncovered patterns to predict future data, or to perform other kinds of decision making under uncertainty. – </a:t>
            </a:r>
            <a:r>
              <a:rPr lang="en-US" sz="1050" dirty="0" smtClean="0"/>
              <a:t>Machine Learning: A Probabilistic Perspective</a:t>
            </a:r>
          </a:p>
          <a:p>
            <a:endParaRPr lang="en-US" sz="10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6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 Vision, Speech Recognition, driverless car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NLP, </a:t>
            </a:r>
            <a:r>
              <a:rPr lang="en-US" dirty="0" err="1" smtClean="0"/>
              <a:t>ctr</a:t>
            </a:r>
            <a:r>
              <a:rPr lang="en-US" baseline="0" dirty="0" smtClean="0"/>
              <a:t> prediction, recommendation, search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医学领域、金融领域、问答系统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,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82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D=\{(\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{x}^{(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)},y^{(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)})\}~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=1…N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y^{(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)}\in\{1…C\}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编辑公式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5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KNN??</a:t>
            </a:r>
          </a:p>
          <a:p>
            <a:r>
              <a:rPr lang="en-US" dirty="0" smtClean="0"/>
              <a:t>NN??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5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最左和最右，他们的generalization</a:t>
            </a:r>
            <a:r>
              <a:rPr lang="en-US" dirty="0" smtClean="0"/>
              <a:t> </a:t>
            </a:r>
            <a:r>
              <a:rPr lang="en-US" dirty="0" err="1" smtClean="0"/>
              <a:t>error都非常大</a:t>
            </a:r>
            <a:r>
              <a:rPr lang="en-US" dirty="0" smtClean="0"/>
              <a:t>，</a:t>
            </a:r>
            <a:r>
              <a:rPr lang="zh-CN" altLang="en-US" dirty="0" smtClean="0"/>
              <a:t>即在新的数据集上都不能有很好的表现，</a:t>
            </a:r>
            <a:r>
              <a:rPr lang="en-US" dirty="0" smtClean="0"/>
              <a:t>但是他们是因为不同的原因</a:t>
            </a:r>
            <a:r>
              <a:rPr lang="zh-CN" altLang="en-US" dirty="0" smtClean="0"/>
              <a:t>。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7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假设有用同样方式生成的训练集很多个，我们训练出很多个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Bias</a:t>
            </a:r>
            <a:r>
              <a:rPr lang="zh-CN" altLang="en-US" dirty="0" smtClean="0"/>
              <a:t>指的是这些模型的平均</a:t>
            </a:r>
            <a:r>
              <a:rPr lang="en-US" altLang="zh-CN" dirty="0" smtClean="0"/>
              <a:t>error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smtClean="0"/>
              <a:t>Variance</a:t>
            </a:r>
            <a:r>
              <a:rPr lang="zh-CN" altLang="en-US" dirty="0" smtClean="0"/>
              <a:t>指的是这些模型的变动性，即他们对同一个测试数据点预测的结果的变动性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简单模型，比如线性模型，通常来说，</a:t>
            </a:r>
            <a:r>
              <a:rPr lang="en-US" altLang="zh-CN" dirty="0" smtClean="0"/>
              <a:t>high bias, low variance</a:t>
            </a:r>
            <a:r>
              <a:rPr lang="zh-CN" altLang="en-US" dirty="0" smtClean="0"/>
              <a:t>。有时候模型可能没有得到充分的训练，这个称为</a:t>
            </a:r>
            <a:r>
              <a:rPr lang="en-US" altLang="zh-CN" dirty="0" err="1" smtClean="0"/>
              <a:t>underfitting</a:t>
            </a:r>
            <a:endParaRPr lang="en-US" altLang="zh-CN" dirty="0" smtClean="0"/>
          </a:p>
          <a:p>
            <a:r>
              <a:rPr lang="zh-CN" altLang="en-US" dirty="0" smtClean="0"/>
              <a:t>复杂模型，比如非线性模型，它可以把模型做的非常细，甚至可以在训练数据上达到百分之百的正确率，但是他的</a:t>
            </a:r>
            <a:r>
              <a:rPr lang="en-US" altLang="zh-CN" dirty="0" smtClean="0"/>
              <a:t>variance</a:t>
            </a:r>
            <a:r>
              <a:rPr lang="zh-CN" altLang="en-US" dirty="0" smtClean="0"/>
              <a:t>非常高。训练数据稍微改变一点，可能得到完全不一样的一个模型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模型的</a:t>
            </a:r>
            <a:r>
              <a:rPr lang="en-US" altLang="zh-CN" dirty="0" smtClean="0"/>
              <a:t>generalization</a:t>
            </a:r>
            <a:r>
              <a:rPr lang="en-US" altLang="zh-CN" baseline="0" dirty="0" smtClean="0"/>
              <a:t> error</a:t>
            </a:r>
            <a:r>
              <a:rPr lang="zh-CN" altLang="en-US" baseline="0" dirty="0" smtClean="0"/>
              <a:t>可以表示为：。。。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所以我们需要在</a:t>
            </a:r>
            <a:r>
              <a:rPr lang="en-US" altLang="zh-CN" baseline="0" dirty="0" smtClean="0"/>
              <a:t>Bias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variance</a:t>
            </a:r>
            <a:r>
              <a:rPr lang="zh-CN" altLang="en-US" baseline="0" dirty="0" smtClean="0"/>
              <a:t>之间做一个</a:t>
            </a:r>
            <a:r>
              <a:rPr lang="en-US" altLang="zh-CN" baseline="0" dirty="0" smtClean="0"/>
              <a:t>tradeoff</a:t>
            </a:r>
            <a:r>
              <a:rPr lang="zh-CN" altLang="en-US" baseline="0" dirty="0" smtClean="0"/>
              <a:t>，模型不能过于简单，也</a:t>
            </a:r>
            <a:r>
              <a:rPr lang="zh-CN" altLang="en-US" baseline="0" dirty="0" smtClean="0"/>
              <a:t>不能过于复杂，</a:t>
            </a:r>
            <a:r>
              <a:rPr lang="zh-CN" altLang="en-US" baseline="0" dirty="0" smtClean="0"/>
              <a:t>导致扩展性能同样不好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0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前半段，</a:t>
            </a:r>
            <a:r>
              <a:rPr lang="en-US" altLang="zh-CN" dirty="0" smtClean="0"/>
              <a:t>high</a:t>
            </a:r>
            <a:r>
              <a:rPr lang="en-US" altLang="zh-CN" baseline="0" dirty="0" smtClean="0"/>
              <a:t> bias,</a:t>
            </a:r>
            <a:r>
              <a:rPr lang="zh-CN" altLang="en-US" baseline="0" dirty="0" smtClean="0"/>
              <a:t>后半段</a:t>
            </a:r>
            <a:r>
              <a:rPr lang="en-US" altLang="zh-CN" baseline="0" dirty="0" smtClean="0"/>
              <a:t>high variance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5611847-43E8-F148-9896-634BD6742F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4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1" y="5913503"/>
            <a:ext cx="8839200" cy="411097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1600" b="0" i="0" cap="all" baseline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SeCONDARY</a:t>
            </a:r>
            <a:r>
              <a:rPr lang="en-US" dirty="0" smtClean="0"/>
              <a:t> LINE – DATE, SPEAKER NAME, ETC.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hulu_L_RGB_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654" y="2992726"/>
            <a:ext cx="2648691" cy="8725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1" y="5257800"/>
            <a:ext cx="8839200" cy="614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0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381000" y="1142999"/>
            <a:ext cx="8381998" cy="5410201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-4572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charset="2"/>
              <a:buAutoNum type="arabicPlain"/>
              <a:defRPr lang="en-US" sz="2000" b="0" i="0" kern="1200" dirty="0" smtClean="0">
                <a:solidFill>
                  <a:srgbClr val="4D4D4D"/>
                </a:solidFill>
                <a:latin typeface="+mj-lt"/>
                <a:ea typeface="+mn-ea"/>
                <a:cs typeface="+mn-cs"/>
              </a:defRPr>
            </a:lvl1pPr>
            <a:lvl2pPr marL="0" indent="-4572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charset="2"/>
              <a:buAutoNum type="arabicPlain"/>
              <a:defRPr lang="en-US" sz="2000" b="0" i="0" kern="1200" dirty="0" smtClean="0">
                <a:solidFill>
                  <a:srgbClr val="4D4D4D"/>
                </a:solidFill>
                <a:latin typeface="+mj-lt"/>
                <a:ea typeface="+mn-ea"/>
                <a:cs typeface="+mn-cs"/>
              </a:defRPr>
            </a:lvl2pPr>
            <a:lvl3pPr marL="0" indent="-4572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charset="2"/>
              <a:buAutoNum type="arabicPlain"/>
              <a:defRPr lang="en-US" sz="2000" b="0" i="0" kern="1200" dirty="0" smtClean="0">
                <a:solidFill>
                  <a:srgbClr val="4D4D4D"/>
                </a:solidFill>
                <a:latin typeface="+mj-lt"/>
                <a:ea typeface="+mn-ea"/>
                <a:cs typeface="+mn-cs"/>
              </a:defRPr>
            </a:lvl3pPr>
            <a:lvl4pPr marL="0" indent="-4572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charset="2"/>
              <a:buAutoNum type="arabicPlain"/>
              <a:defRPr lang="en-US" sz="2000" b="0" i="0" kern="1200" dirty="0" smtClean="0">
                <a:solidFill>
                  <a:srgbClr val="4D4D4D"/>
                </a:solidFill>
                <a:latin typeface="+mj-lt"/>
                <a:ea typeface="+mn-ea"/>
                <a:cs typeface="+mn-cs"/>
              </a:defRPr>
            </a:lvl4pPr>
            <a:lvl5pPr marL="0" indent="-45720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charset="2"/>
              <a:buAutoNum type="arabicPlain"/>
              <a:defRPr lang="en-US" sz="2000" b="0" i="0" kern="1200" dirty="0">
                <a:solidFill>
                  <a:srgbClr val="4D4D4D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52401" y="376573"/>
            <a:ext cx="883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0" cap="all" dirty="0" smtClean="0">
                <a:solidFill>
                  <a:schemeClr val="accent1"/>
                </a:solidFill>
              </a:rPr>
              <a:t>TABLE OF CONTENTS</a:t>
            </a:r>
            <a:endParaRPr lang="en-US" sz="2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20000"/>
                </a:schemeClr>
              </a:gs>
              <a:gs pos="67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753345" y="4648200"/>
            <a:ext cx="4267200" cy="485759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3000" cap="all" baseline="0"/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753345" y="5145079"/>
            <a:ext cx="4267200" cy="381668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1400" cap="all" baseline="0"/>
            </a:lvl1pPr>
          </a:lstStyle>
          <a:p>
            <a:pPr lvl="0"/>
            <a:r>
              <a:rPr lang="en-US" dirty="0" smtClean="0"/>
              <a:t>HULU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4572000" y="6629576"/>
            <a:ext cx="4572000" cy="2272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8"/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hulu_L_RGB_Titl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992726"/>
            <a:ext cx="2648691" cy="8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Hu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20000"/>
                </a:schemeClr>
              </a:gs>
              <a:gs pos="67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9576"/>
            <a:ext cx="9144000" cy="22728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hulu_L_RGB_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654" y="2992726"/>
            <a:ext cx="2648691" cy="8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5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 noChangeAspect="1"/>
          </p:cNvSpPr>
          <p:nvPr>
            <p:ph sz="quarter" idx="18"/>
          </p:nvPr>
        </p:nvSpPr>
        <p:spPr>
          <a:xfrm>
            <a:off x="0" y="857250"/>
            <a:ext cx="9144000" cy="51435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1800" baseline="0">
                <a:solidFill>
                  <a:srgbClr val="4D4D4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>
          <a:xfrm>
            <a:off x="0" y="6629576"/>
            <a:ext cx="8915400" cy="2272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0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8"/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rgbClr val="4D4D4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4918710" cy="715963"/>
          </a:xfrm>
          <a:prstGeom prst="rect">
            <a:avLst/>
          </a:prstGeom>
          <a:solidFill>
            <a:schemeClr val="accent1"/>
          </a:solidFill>
          <a:effectLst>
            <a:outerShdw blurRad="190500" algn="ctr" rotWithShape="0">
              <a:prstClr val="black">
                <a:alpha val="6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Font typeface="Arial"/>
              <a:buNone/>
              <a:defRPr lang="en-US" sz="1800" dirty="0">
                <a:solidFill>
                  <a:schemeClr val="bg1"/>
                </a:solidFill>
                <a:effectLst/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4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pty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8"/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80865" y="2713037"/>
            <a:ext cx="4491135" cy="715963"/>
          </a:xfrm>
          <a:prstGeom prst="rect">
            <a:avLst/>
          </a:prstGeom>
          <a:solidFill>
            <a:schemeClr val="accent1"/>
          </a:solidFill>
          <a:effectLst>
            <a:outerShdw blurRad="190500" algn="ctr" rotWithShape="0">
              <a:prstClr val="black">
                <a:alpha val="6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Font typeface="Arial"/>
              <a:buNone/>
              <a:defRPr lang="en-US" sz="1800" dirty="0">
                <a:solidFill>
                  <a:schemeClr val="bg1"/>
                </a:solidFill>
                <a:effectLst/>
              </a:defRPr>
            </a:lvl1pPr>
          </a:lstStyle>
          <a:p>
            <a:pPr lvl="0" algn="ct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0" y="3429000"/>
            <a:ext cx="4495800" cy="685800"/>
          </a:xfrm>
          <a:prstGeom prst="rect">
            <a:avLst/>
          </a:prstGeom>
          <a:solidFill>
            <a:schemeClr val="accent1"/>
          </a:solidFill>
          <a:effectLst>
            <a:outerShdw blurRad="190500" algn="ctr" rotWithShape="0">
              <a:prstClr val="black">
                <a:alpha val="6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342900" indent="-342900" algn="ctr">
              <a:buNone/>
              <a:defRPr lang="en-US" sz="1800" b="1" i="0" cap="all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 indent="0" algn="ctr">
              <a:spcBef>
                <a:spcPct val="0"/>
              </a:spcBef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0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BE5D-B69A-4172-85C8-CCFB596A52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hulu_L_RGB_Titl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654" y="2992726"/>
            <a:ext cx="2648691" cy="8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0" y="6858000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9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4764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2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10" name="Content Placeholder 3"/>
          <p:cNvSpPr>
            <a:spLocks noGrp="1"/>
          </p:cNvSpPr>
          <p:nvPr>
            <p:ph sz="quarter" idx="15"/>
          </p:nvPr>
        </p:nvSpPr>
        <p:spPr>
          <a:xfrm>
            <a:off x="381000" y="1447800"/>
            <a:ext cx="8382002" cy="510540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858000"/>
            <a:ext cx="9144000" cy="0"/>
          </a:xfrm>
          <a:prstGeom prst="line">
            <a:avLst/>
          </a:prstGeom>
          <a:ln w="635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385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240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254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Tantrum – Cole Gleason – Intern Presentations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89959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Tantrum – Cole Gleason – Intern Presentations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30893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Tantrum – Cole Gleason – Intern Presentations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4627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Tantrum – Cole Gleason – Intern Presentations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8567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- Title Master" hidden="1"/>
          <p:cNvSpPr>
            <a:spLocks noChangeArrowheads="1"/>
          </p:cNvSpPr>
          <p:nvPr/>
        </p:nvSpPr>
        <p:spPr bwMode="auto">
          <a:xfrm>
            <a:off x="2" y="2466975"/>
            <a:ext cx="9142413" cy="635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1403" tIns="45700" rIns="91403" bIns="4570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defRPr/>
            </a:pPr>
            <a:endParaRPr lang="en-US" sz="800" b="1" i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781" y="5969479"/>
            <a:ext cx="949845" cy="46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20297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20000"/>
                </a:schemeClr>
              </a:gs>
              <a:gs pos="67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753345" y="4648200"/>
            <a:ext cx="4267200" cy="485759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3000" cap="all" baseline="0"/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753345" y="5145079"/>
            <a:ext cx="4267200" cy="381668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1400" cap="all" baseline="0"/>
            </a:lvl1pPr>
          </a:lstStyle>
          <a:p>
            <a:pPr lvl="0"/>
            <a:r>
              <a:rPr lang="en-US" dirty="0" smtClean="0"/>
              <a:t>HULU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4572000" y="6629576"/>
            <a:ext cx="4572000" cy="2272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8"/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hulu_L_RGB_Titl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992726"/>
            <a:ext cx="2648691" cy="8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- Title Master" hidden="1"/>
          <p:cNvSpPr>
            <a:spLocks noChangeArrowheads="1"/>
          </p:cNvSpPr>
          <p:nvPr/>
        </p:nvSpPr>
        <p:spPr bwMode="auto">
          <a:xfrm>
            <a:off x="2" y="2466975"/>
            <a:ext cx="9142413" cy="6350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lIns="91403" tIns="45700" rIns="91403" bIns="4570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defRPr/>
            </a:pPr>
            <a:endParaRPr lang="en-US" sz="800" b="1" i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2781" y="5969479"/>
            <a:ext cx="949845" cy="46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602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52401" y="3028275"/>
            <a:ext cx="8839198" cy="801449"/>
          </a:xfrm>
        </p:spPr>
        <p:txBody>
          <a:bodyPr anchor="t"/>
          <a:lstStyle>
            <a:lvl1pPr marL="0" indent="0" algn="ctr">
              <a:buFont typeface="Arial" pitchFamily="34" charset="0"/>
              <a:buNone/>
              <a:defRPr sz="4500" baseline="0">
                <a:effectLst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1" y="3886200"/>
            <a:ext cx="8839198" cy="411097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1800" b="0" i="0" cap="all" baseline="0">
                <a:solidFill>
                  <a:srgbClr val="212121"/>
                </a:solidFill>
                <a:latin typeface="+mn-lt"/>
              </a:defRPr>
            </a:lvl1pPr>
          </a:lstStyle>
          <a:p>
            <a:pPr lvl="0"/>
            <a:r>
              <a:rPr lang="en-US" dirty="0" err="1" smtClean="0"/>
              <a:t>SeCONDARY</a:t>
            </a:r>
            <a:r>
              <a:rPr lang="en-US" dirty="0" smtClean="0"/>
              <a:t> LINE – SUB-POINT, DATE, ETC.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i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3F3D4-893F-4FB9-BB3B-2EA0424A6918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6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5" indent="0">
              <a:buNone/>
              <a:defRPr sz="1800"/>
            </a:lvl2pPr>
            <a:lvl3pPr marL="914030" indent="0">
              <a:buNone/>
              <a:defRPr sz="1600"/>
            </a:lvl3pPr>
            <a:lvl4pPr marL="1371045" indent="0">
              <a:buNone/>
              <a:defRPr sz="1400"/>
            </a:lvl4pPr>
            <a:lvl5pPr marL="1828059" indent="0">
              <a:buNone/>
              <a:defRPr sz="1400"/>
            </a:lvl5pPr>
            <a:lvl6pPr marL="2285074" indent="0">
              <a:buNone/>
              <a:defRPr sz="1400"/>
            </a:lvl6pPr>
            <a:lvl7pPr marL="2742089" indent="0">
              <a:buNone/>
              <a:defRPr sz="1400"/>
            </a:lvl7pPr>
            <a:lvl8pPr marL="3199104" indent="0">
              <a:buNone/>
              <a:defRPr sz="1400"/>
            </a:lvl8pPr>
            <a:lvl9pPr marL="365611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7F926-DFEB-48AD-9656-780E1D251DA3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2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3"/>
            <a:ext cx="3810000" cy="4268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3"/>
            <a:ext cx="3810000" cy="4268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611BC-F9E2-4C0E-AA3A-1EA297DC687C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52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5" indent="0">
              <a:buNone/>
              <a:defRPr sz="2000" b="1"/>
            </a:lvl2pPr>
            <a:lvl3pPr marL="914030" indent="0">
              <a:buNone/>
              <a:defRPr sz="1800" b="1"/>
            </a:lvl3pPr>
            <a:lvl4pPr marL="1371045" indent="0">
              <a:buNone/>
              <a:defRPr sz="1600" b="1"/>
            </a:lvl4pPr>
            <a:lvl5pPr marL="1828059" indent="0">
              <a:buNone/>
              <a:defRPr sz="1600" b="1"/>
            </a:lvl5pPr>
            <a:lvl6pPr marL="2285074" indent="0">
              <a:buNone/>
              <a:defRPr sz="1600" b="1"/>
            </a:lvl6pPr>
            <a:lvl7pPr marL="2742089" indent="0">
              <a:buNone/>
              <a:defRPr sz="1600" b="1"/>
            </a:lvl7pPr>
            <a:lvl8pPr marL="3199104" indent="0">
              <a:buNone/>
              <a:defRPr sz="1600" b="1"/>
            </a:lvl8pPr>
            <a:lvl9pPr marL="36561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5" indent="0">
              <a:buNone/>
              <a:defRPr sz="2000" b="1"/>
            </a:lvl2pPr>
            <a:lvl3pPr marL="914030" indent="0">
              <a:buNone/>
              <a:defRPr sz="1800" b="1"/>
            </a:lvl3pPr>
            <a:lvl4pPr marL="1371045" indent="0">
              <a:buNone/>
              <a:defRPr sz="1600" b="1"/>
            </a:lvl4pPr>
            <a:lvl5pPr marL="1828059" indent="0">
              <a:buNone/>
              <a:defRPr sz="1600" b="1"/>
            </a:lvl5pPr>
            <a:lvl6pPr marL="2285074" indent="0">
              <a:buNone/>
              <a:defRPr sz="1600" b="1"/>
            </a:lvl6pPr>
            <a:lvl7pPr marL="2742089" indent="0">
              <a:buNone/>
              <a:defRPr sz="1600" b="1"/>
            </a:lvl7pPr>
            <a:lvl8pPr marL="3199104" indent="0">
              <a:buNone/>
              <a:defRPr sz="1600" b="1"/>
            </a:lvl8pPr>
            <a:lvl9pPr marL="365611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D1D5D-B91E-4C68-9197-91E9E5517AE6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255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C2484-88DE-4EB4-82DD-A12FAAEE2396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2675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932BF-5D49-450E-86F3-2788D746954B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25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5" indent="0">
              <a:buNone/>
              <a:defRPr sz="1200"/>
            </a:lvl2pPr>
            <a:lvl3pPr marL="914030" indent="0">
              <a:buNone/>
              <a:defRPr sz="1000"/>
            </a:lvl3pPr>
            <a:lvl4pPr marL="1371045" indent="0">
              <a:buNone/>
              <a:defRPr sz="900"/>
            </a:lvl4pPr>
            <a:lvl5pPr marL="1828059" indent="0">
              <a:buNone/>
              <a:defRPr sz="900"/>
            </a:lvl5pPr>
            <a:lvl6pPr marL="2285074" indent="0">
              <a:buNone/>
              <a:defRPr sz="900"/>
            </a:lvl6pPr>
            <a:lvl7pPr marL="2742089" indent="0">
              <a:buNone/>
              <a:defRPr sz="900"/>
            </a:lvl7pPr>
            <a:lvl8pPr marL="3199104" indent="0">
              <a:buNone/>
              <a:defRPr sz="900"/>
            </a:lvl8pPr>
            <a:lvl9pPr marL="36561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7B5C5-D4EA-4CE4-8554-88EF67F1D050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3513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9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5" indent="0">
              <a:buNone/>
              <a:defRPr sz="2800"/>
            </a:lvl2pPr>
            <a:lvl3pPr marL="914030" indent="0">
              <a:buNone/>
              <a:defRPr sz="2400"/>
            </a:lvl3pPr>
            <a:lvl4pPr marL="1371045" indent="0">
              <a:buNone/>
              <a:defRPr sz="2000"/>
            </a:lvl4pPr>
            <a:lvl5pPr marL="1828059" indent="0">
              <a:buNone/>
              <a:defRPr sz="2000"/>
            </a:lvl5pPr>
            <a:lvl6pPr marL="2285074" indent="0">
              <a:buNone/>
              <a:defRPr sz="2000"/>
            </a:lvl6pPr>
            <a:lvl7pPr marL="2742089" indent="0">
              <a:buNone/>
              <a:defRPr sz="2000"/>
            </a:lvl7pPr>
            <a:lvl8pPr marL="3199104" indent="0">
              <a:buNone/>
              <a:defRPr sz="2000"/>
            </a:lvl8pPr>
            <a:lvl9pPr marL="3656117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015" indent="0">
              <a:buNone/>
              <a:defRPr sz="1200"/>
            </a:lvl2pPr>
            <a:lvl3pPr marL="914030" indent="0">
              <a:buNone/>
              <a:defRPr sz="1000"/>
            </a:lvl3pPr>
            <a:lvl4pPr marL="1371045" indent="0">
              <a:buNone/>
              <a:defRPr sz="900"/>
            </a:lvl4pPr>
            <a:lvl5pPr marL="1828059" indent="0">
              <a:buNone/>
              <a:defRPr sz="900"/>
            </a:lvl5pPr>
            <a:lvl6pPr marL="2285074" indent="0">
              <a:buNone/>
              <a:defRPr sz="900"/>
            </a:lvl6pPr>
            <a:lvl7pPr marL="2742089" indent="0">
              <a:buNone/>
              <a:defRPr sz="900"/>
            </a:lvl7pPr>
            <a:lvl8pPr marL="3199104" indent="0">
              <a:buNone/>
              <a:defRPr sz="900"/>
            </a:lvl8pPr>
            <a:lvl9pPr marL="365611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03F90-97F4-461B-B885-E2406E7C34D5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091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DFDF3-B26A-489C-970E-0641977FAAA3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3642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88" y="152402"/>
            <a:ext cx="2174875" cy="55641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8455" y="152402"/>
            <a:ext cx="6372225" cy="55641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51FE11-BB89-4BC2-B314-1968A0EF18AB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0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381001" y="1447800"/>
            <a:ext cx="4121720" cy="510540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buFont typeface="Arial"/>
              <a:buChar char="•"/>
              <a:defRPr sz="1400"/>
            </a:lvl1pPr>
            <a:lvl2pPr marL="742950" indent="-285750" algn="l">
              <a:buFont typeface="Arial"/>
              <a:buChar char="•"/>
              <a:defRPr sz="1400"/>
            </a:lvl2pPr>
            <a:lvl3pPr marL="1200150" indent="-285750" algn="l">
              <a:buFont typeface="Arial"/>
              <a:buChar char="•"/>
              <a:defRPr sz="1400"/>
            </a:lvl3pPr>
            <a:lvl4pPr marL="1657350" indent="-285750" algn="l">
              <a:buFont typeface="Arial"/>
              <a:buChar char="•"/>
              <a:defRPr sz="1400"/>
            </a:lvl4pPr>
            <a:lvl5pPr marL="2114550" indent="-285750" algn="l">
              <a:buFont typeface="Arial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/>
          </p:nvPr>
        </p:nvSpPr>
        <p:spPr>
          <a:xfrm>
            <a:off x="4641273" y="1447800"/>
            <a:ext cx="4121727" cy="510540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smtClean="0"/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927FB-0573-4030-B718-0C0A4E6F9F4F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04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9096" y="886060"/>
            <a:ext cx="8504237" cy="51911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42D82-089B-405E-A474-B56B8FA5B649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6121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icon to add chart</a:t>
            </a:r>
            <a:endParaRPr lang="en-US" noProof="0" smtClean="0"/>
          </a:p>
        </p:txBody>
      </p:sp>
      <p:sp>
        <p:nvSpPr>
          <p:cNvPr id="4" name="Page Number - Slide Master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A64D2-8E97-4867-B2B2-18C8C2D86CA8}" type="slidenum">
              <a:rPr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9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20000"/>
                </a:schemeClr>
              </a:gs>
              <a:gs pos="67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753345" y="4648200"/>
            <a:ext cx="4267200" cy="485759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3000" cap="all" baseline="0"/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753345" y="5145079"/>
            <a:ext cx="4267200" cy="381668"/>
          </a:xfrm>
          <a:prstGeom prst="rect">
            <a:avLst/>
          </a:prstGeom>
        </p:spPr>
        <p:txBody>
          <a:bodyPr anchor="t"/>
          <a:lstStyle>
            <a:lvl1pPr marL="0" indent="0" algn="ctr">
              <a:buFont typeface="Arial" pitchFamily="34" charset="0"/>
              <a:buNone/>
              <a:defRPr sz="1400" cap="all" baseline="0"/>
            </a:lvl1pPr>
          </a:lstStyle>
          <a:p>
            <a:pPr lvl="0"/>
            <a:r>
              <a:rPr lang="en-US" dirty="0" smtClean="0"/>
              <a:t>HULU 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>
          <a:xfrm>
            <a:off x="4572000" y="6629576"/>
            <a:ext cx="4572000" cy="2272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8"/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 descr="hulu_L_RGB_Titl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0" y="2992726"/>
            <a:ext cx="2648691" cy="8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7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6"/>
          </p:nvPr>
        </p:nvSpPr>
        <p:spPr>
          <a:xfrm>
            <a:off x="4644657" y="1447800"/>
            <a:ext cx="4118343" cy="45720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4"/>
          </p:nvPr>
        </p:nvSpPr>
        <p:spPr>
          <a:xfrm>
            <a:off x="381001" y="1447800"/>
            <a:ext cx="4120964" cy="45720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buFont typeface="Arial" pitchFamily="34" charset="0"/>
              <a:buChar char="•"/>
              <a:defRPr sz="1400"/>
            </a:lvl1pPr>
            <a:lvl2pPr marL="742950" indent="-285750" algn="l">
              <a:buFont typeface="Arial" pitchFamily="34" charset="0"/>
              <a:buChar char="•"/>
              <a:defRPr sz="1400"/>
            </a:lvl2pPr>
            <a:lvl3pPr marL="1200150" indent="-285750" algn="l">
              <a:buFont typeface="Arial" pitchFamily="34" charset="0"/>
              <a:buChar char="•"/>
              <a:defRPr sz="1400"/>
            </a:lvl3pPr>
            <a:lvl4pPr marL="1657350" indent="-285750" algn="l">
              <a:buFont typeface="Arial" pitchFamily="34" charset="0"/>
              <a:buChar char="•"/>
              <a:defRPr sz="1400"/>
            </a:lvl4pPr>
            <a:lvl5pPr marL="2114550" indent="-285750" algn="l">
              <a:buFont typeface="Arial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4644657" y="1905000"/>
            <a:ext cx="4118343" cy="4648200"/>
          </a:xfrm>
          <a:prstGeom prst="rect">
            <a:avLst/>
          </a:prstGeom>
        </p:spPr>
        <p:txBody>
          <a:bodyPr vert="horz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8"/>
          </p:nvPr>
        </p:nvSpPr>
        <p:spPr>
          <a:xfrm>
            <a:off x="381001" y="1905000"/>
            <a:ext cx="4120964" cy="464820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buFont typeface="Arial" pitchFamily="34" charset="0"/>
              <a:buChar char="•"/>
              <a:defRPr sz="1400"/>
            </a:lvl1pPr>
            <a:lvl2pPr marL="742950" indent="-285750" algn="l">
              <a:buFont typeface="Arial" pitchFamily="34" charset="0"/>
              <a:buChar char="•"/>
              <a:defRPr sz="1400"/>
            </a:lvl2pPr>
            <a:lvl3pPr marL="1200150" indent="-285750" algn="l">
              <a:buFont typeface="Arial" pitchFamily="34" charset="0"/>
              <a:buChar char="•"/>
              <a:defRPr sz="1400"/>
            </a:lvl3pPr>
            <a:lvl4pPr marL="1657350" indent="-285750" algn="l">
              <a:buFont typeface="Arial" pitchFamily="34" charset="0"/>
              <a:buChar char="•"/>
              <a:defRPr sz="1400"/>
            </a:lvl4pPr>
            <a:lvl5pPr marL="2114550" indent="-285750" algn="l">
              <a:buFont typeface="Arial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8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9" name="Content Placeholder 4"/>
          <p:cNvSpPr>
            <a:spLocks noGrp="1"/>
          </p:cNvSpPr>
          <p:nvPr>
            <p:ph sz="quarter" idx="18" hasCustomPrompt="1"/>
          </p:nvPr>
        </p:nvSpPr>
        <p:spPr>
          <a:xfrm>
            <a:off x="0" y="0"/>
            <a:ext cx="9144000" cy="6629400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 vert="horz" anchor="b"/>
          <a:lstStyle>
            <a:lvl1pPr marL="0" indent="0" algn="ctr">
              <a:buNone/>
              <a:defRPr sz="2000" baseline="0">
                <a:solidFill>
                  <a:srgbClr val="4D4D4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381000" y="1447800"/>
            <a:ext cx="5396346" cy="5105400"/>
          </a:xfrm>
          <a:prstGeom prst="rect">
            <a:avLst/>
          </a:prstGeom>
          <a:solidFill>
            <a:srgbClr val="000000">
              <a:alpha val="85000"/>
            </a:srgbClr>
          </a:solidFill>
          <a:ln w="12700" cmpd="sng">
            <a:solidFill>
              <a:schemeClr val="bg2"/>
            </a:solidFill>
          </a:ln>
          <a:effectLst>
            <a:outerShdw blurRad="190500" dir="2700000" algn="tl" rotWithShape="0">
              <a:srgbClr val="000000">
                <a:alpha val="70000"/>
              </a:srgbClr>
            </a:outerShdw>
          </a:effectLst>
        </p:spPr>
        <p:txBody>
          <a:bodyPr anchor="t"/>
          <a:lstStyle>
            <a:lvl1pPr marL="285750" indent="-285750" algn="l">
              <a:buFont typeface="Arial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742950" indent="-285750" algn="l">
              <a:buFont typeface="Arial" pitchFamily="34" charset="0"/>
              <a:buChar char="•"/>
              <a:defRPr sz="1400">
                <a:solidFill>
                  <a:schemeClr val="bg1"/>
                </a:solidFill>
              </a:defRPr>
            </a:lvl2pPr>
            <a:lvl3pPr marL="1200150" indent="-285750" algn="l">
              <a:buFont typeface="Arial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657350" indent="-285750" algn="l">
              <a:buFont typeface="Arial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 algn="l">
              <a:buFont typeface="Arial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6"/>
          </p:nvPr>
        </p:nvSpPr>
        <p:spPr>
          <a:xfrm>
            <a:off x="5867399" y="1447800"/>
            <a:ext cx="2895601" cy="5105400"/>
          </a:xfrm>
          <a:prstGeom prst="rect">
            <a:avLst/>
          </a:prstGeom>
          <a:solidFill>
            <a:srgbClr val="FFFFFF">
              <a:alpha val="55000"/>
            </a:srgbClr>
          </a:solidFill>
          <a:ln w="12700" cmpd="sng">
            <a:solidFill>
              <a:schemeClr val="bg2"/>
            </a:solidFill>
          </a:ln>
          <a:effectLst>
            <a:outerShdw blurRad="190500" dir="2700000" algn="tl" rotWithShape="0">
              <a:srgbClr val="000000">
                <a:alpha val="60000"/>
              </a:srgbClr>
            </a:outerShdw>
          </a:effectLst>
        </p:spPr>
        <p:txBody>
          <a:bodyPr vert="horz" anchor="t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52401" y="3017520"/>
            <a:ext cx="8839200" cy="82296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lang="en-US" sz="4500" b="1" kern="1200" cap="all" baseline="0" dirty="0" smtClean="0">
                <a:solidFill>
                  <a:schemeClr val="accent1"/>
                </a:solidFill>
                <a:effectLst/>
                <a:latin typeface="Helvetica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4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6629400"/>
            <a:ext cx="9144000" cy="228600"/>
            <a:chOff x="0" y="6629400"/>
            <a:chExt cx="9144000" cy="2286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6629400"/>
              <a:ext cx="9144000" cy="228600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alpha val="20000"/>
                  </a:schemeClr>
                </a:gs>
                <a:gs pos="67000">
                  <a:srgbClr val="FFFFFF">
                    <a:alpha val="0"/>
                  </a:srgb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hulu_L_B&amp;W_black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806" y="6683043"/>
              <a:ext cx="378359" cy="133539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8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915399" y="6630655"/>
            <a:ext cx="224589" cy="2272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 b="0" i="0">
                <a:solidFill>
                  <a:srgbClr val="808080"/>
                </a:solidFill>
                <a:latin typeface="+mn-lt"/>
              </a:defRPr>
            </a:lvl1pPr>
          </a:lstStyle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>
          <a:xfrm>
            <a:off x="152401" y="376573"/>
            <a:ext cx="8839200" cy="6140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609600" y="6629576"/>
            <a:ext cx="8305800" cy="227285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600" b="0" i="0">
                <a:solidFill>
                  <a:srgbClr val="808080"/>
                </a:solidFill>
                <a:latin typeface="+mn-lt"/>
              </a:defRPr>
            </a:lvl1pPr>
          </a:lstStyle>
          <a:p>
            <a:r>
              <a:rPr lang="en-US" dirty="0" smtClean="0"/>
              <a:t>Tantrum – Cole Gleason – Intern Presentations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3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18" r:id="rId2"/>
    <p:sldLayoutId id="2147483803" r:id="rId3"/>
    <p:sldLayoutId id="2147483819" r:id="rId4"/>
    <p:sldLayoutId id="2147483820" r:id="rId5"/>
    <p:sldLayoutId id="2147483821" r:id="rId6"/>
    <p:sldLayoutId id="2147483807" r:id="rId7"/>
    <p:sldLayoutId id="2147483806" r:id="rId8"/>
    <p:sldLayoutId id="2147483808" r:id="rId9"/>
    <p:sldLayoutId id="2147483810" r:id="rId10"/>
    <p:sldLayoutId id="2147483809" r:id="rId11"/>
    <p:sldLayoutId id="2147483811" r:id="rId12"/>
    <p:sldLayoutId id="2147483813" r:id="rId13"/>
    <p:sldLayoutId id="2147483814" r:id="rId14"/>
    <p:sldLayoutId id="2147483815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marL="0" indent="0" algn="ctr" defTabSz="914400" rtl="0" eaLnBrk="1" latinLnBrk="0" hangingPunct="1">
        <a:spcBef>
          <a:spcPct val="0"/>
        </a:spcBef>
        <a:buFont typeface="Arial" pitchFamily="34" charset="0"/>
        <a:buNone/>
        <a:defRPr sz="26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587D-2D88-4C73-9D94-5D92D941845E}" type="datetimeFigureOut">
              <a:rPr lang="en-US" smtClean="0"/>
              <a:pPr/>
              <a:t>13-10-7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Tantrum – Cole Gleason – Intern Presentations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7995F-332B-4C4C-BC91-A1950EC6A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ubTitle - Slide Master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96" y="1176343"/>
            <a:ext cx="8504237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Sub Title</a:t>
            </a:r>
          </a:p>
          <a:p>
            <a:pPr lvl="1"/>
            <a:r>
              <a:rPr lang="en-US" smtClean="0"/>
              <a:t>Basic Text</a:t>
            </a:r>
          </a:p>
          <a:p>
            <a:pPr lvl="2"/>
            <a:r>
              <a:rPr lang="en-US" smtClean="0"/>
              <a:t>Bullet level one</a:t>
            </a:r>
          </a:p>
          <a:p>
            <a:pPr lvl="3"/>
            <a:r>
              <a:rPr lang="en-US" smtClean="0"/>
              <a:t>Bullet level two</a:t>
            </a:r>
          </a:p>
          <a:p>
            <a:pPr lvl="4"/>
            <a:r>
              <a:rPr lang="en-US" smtClean="0"/>
              <a:t>Bullet level three</a:t>
            </a:r>
          </a:p>
        </p:txBody>
      </p:sp>
      <p:sp>
        <p:nvSpPr>
          <p:cNvPr id="3075" name="Title - Slide Master"/>
          <p:cNvSpPr>
            <a:spLocks noGrp="1" noChangeArrowheads="1"/>
          </p:cNvSpPr>
          <p:nvPr>
            <p:ph type="title"/>
          </p:nvPr>
        </p:nvSpPr>
        <p:spPr bwMode="auto">
          <a:xfrm>
            <a:off x="298451" y="120651"/>
            <a:ext cx="8699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7175" name="Draft Stamp - Slide Master" hidden="1"/>
          <p:cNvSpPr txBox="1">
            <a:spLocks noChangeArrowheads="1"/>
          </p:cNvSpPr>
          <p:nvPr/>
        </p:nvSpPr>
        <p:spPr bwMode="ltGray">
          <a:xfrm>
            <a:off x="0" y="1371603"/>
            <a:ext cx="685800" cy="424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03" tIns="45700" rIns="91403" bIns="45700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5400" noProof="1">
                <a:solidFill>
                  <a:srgbClr val="C0C0C0"/>
                </a:solidFill>
                <a:latin typeface="Arial Black" pitchFamily="34" charset="0"/>
                <a:cs typeface="Arial" pitchFamily="34" charset="0"/>
              </a:rPr>
              <a:t>DRAFT</a:t>
            </a:r>
          </a:p>
        </p:txBody>
      </p:sp>
      <p:sp>
        <p:nvSpPr>
          <p:cNvPr id="7193" name="Line 25"/>
          <p:cNvSpPr>
            <a:spLocks noChangeShapeType="1"/>
          </p:cNvSpPr>
          <p:nvPr/>
        </p:nvSpPr>
        <p:spPr bwMode="auto">
          <a:xfrm>
            <a:off x="73027" y="538163"/>
            <a:ext cx="8997950" cy="0"/>
          </a:xfrm>
          <a:prstGeom prst="line">
            <a:avLst/>
          </a:prstGeom>
          <a:noFill/>
          <a:ln w="12700">
            <a:solidFill>
              <a:srgbClr val="005C2A"/>
            </a:solidFill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4F81BD"/>
              </a:buClr>
              <a:defRPr/>
            </a:pPr>
            <a:endParaRPr lang="en-US" sz="800" b="1" i="1">
              <a:solidFill>
                <a:prstClr val="black"/>
              </a:solidFill>
              <a:latin typeface="Arial" charset="0"/>
              <a:cs typeface="Arial" pitchFamily="34" charset="0"/>
            </a:endParaRPr>
          </a:p>
        </p:txBody>
      </p:sp>
      <p:sp>
        <p:nvSpPr>
          <p:cNvPr id="1035" name="Page Number - Slide Master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91537" y="6665925"/>
            <a:ext cx="606425" cy="98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noProof="1">
                <a:latin typeface="Segoe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320D4E47-00D8-42D8-B756-DBDC2C3DF9BA}" type="slidenum">
              <a:rPr sz="800" b="1" i="1">
                <a:solidFill>
                  <a:prstClr val="black"/>
                </a:solidFill>
                <a:cs typeface="Arial" pitchFamily="34" charset="0"/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sz="800" b="1" i="1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4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2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5pPr>
      <a:lvl6pPr marL="457015"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6pPr>
      <a:lvl7pPr marL="914030"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7pPr>
      <a:lvl8pPr marL="1371045"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8pPr>
      <a:lvl9pPr marL="1828059" algn="l" rtl="0" eaLnBrk="1" fontAlgn="base" hangingPunct="1">
        <a:spcBef>
          <a:spcPct val="0"/>
        </a:spcBef>
        <a:spcAft>
          <a:spcPct val="0"/>
        </a:spcAft>
        <a:defRPr sz="2000" i="1">
          <a:solidFill>
            <a:schemeClr val="tx1"/>
          </a:solidFill>
          <a:latin typeface="Segoe Semibold" pitchFamily="34" charset="0"/>
        </a:defRPr>
      </a:lvl9pPr>
    </p:titleStyle>
    <p:bodyStyle>
      <a:lvl1pPr marL="228507" indent="-22850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685522" indent="-23326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Segoe"/>
        <a:buChar char="–"/>
        <a:defRPr sz="1600">
          <a:solidFill>
            <a:schemeClr val="tx1"/>
          </a:solidFill>
          <a:latin typeface="Calibri" pitchFamily="34" charset="0"/>
        </a:defRPr>
      </a:lvl2pPr>
      <a:lvl3pPr marL="1142537" indent="-22850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Calibri" pitchFamily="34" charset="0"/>
        </a:defRPr>
      </a:lvl3pPr>
      <a:lvl4pPr marL="1599551" indent="-22850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Segoe"/>
        <a:buChar char="–"/>
        <a:defRPr sz="1200">
          <a:solidFill>
            <a:schemeClr val="tx1"/>
          </a:solidFill>
          <a:latin typeface="Calibri" pitchFamily="34" charset="0"/>
        </a:defRPr>
      </a:lvl4pPr>
      <a:lvl5pPr marL="2056566" indent="-22850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900">
          <a:solidFill>
            <a:schemeClr val="tx1"/>
          </a:solidFill>
          <a:latin typeface="Calibri" pitchFamily="34" charset="0"/>
        </a:defRPr>
      </a:lvl5pPr>
      <a:lvl6pPr marL="1602724" indent="-17296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6pPr>
      <a:lvl7pPr marL="2059739" indent="-17296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7pPr>
      <a:lvl8pPr marL="2516755" indent="-17296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8pPr>
      <a:lvl9pPr marL="2973769" indent="-17296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5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0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5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9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74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89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04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17" algn="l" defTabSz="9140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.xml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Layout" Target="../slideLayouts/slideLayout30.xml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9.emf"/><Relationship Id="rId3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30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chart" Target="../charts/chart1.xml"/><Relationship Id="rId9" Type="http://schemas.openxmlformats.org/officeDocument/2006/relationships/chart" Target="../charts/chart2.xml"/><Relationship Id="rId10" Type="http://schemas.openxmlformats.org/officeDocument/2006/relationships/chart" Target="../charts/chart3.xml"/><Relationship Id="rId11" Type="http://schemas.openxmlformats.org/officeDocument/2006/relationships/image" Target="../media/image34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0" Type="http://schemas.openxmlformats.org/officeDocument/2006/relationships/image" Target="../media/image45.emf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Layout" Target="../slideLayouts/slideLayout30.xml"/><Relationship Id="rId5" Type="http://schemas.openxmlformats.org/officeDocument/2006/relationships/notesSlide" Target="../notesSlides/notesSlide14.xml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5.png"/><Relationship Id="rId3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5.png"/><Relationship Id="rId3" Type="http://schemas.openxmlformats.org/officeDocument/2006/relationships/image" Target="../media/image6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gi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chunyang</a:t>
            </a:r>
            <a:r>
              <a:rPr lang="en-US" smtClean="0"/>
              <a:t> Wei </a:t>
            </a:r>
            <a:r>
              <a:rPr lang="en-US" dirty="0" smtClean="0"/>
              <a:t>2013.10.17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Learning problem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179278"/>
              </p:ext>
            </p:extLst>
          </p:nvPr>
        </p:nvGraphicFramePr>
        <p:xfrm>
          <a:off x="808956" y="228600"/>
          <a:ext cx="7195503" cy="437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065163" y="4168492"/>
            <a:ext cx="2780642" cy="2325969"/>
            <a:chOff x="457200" y="1981200"/>
            <a:chExt cx="3548690" cy="2923863"/>
          </a:xfrm>
        </p:grpSpPr>
        <p:grpSp>
          <p:nvGrpSpPr>
            <p:cNvPr id="8" name="Group 7"/>
            <p:cNvGrpSpPr/>
            <p:nvPr/>
          </p:nvGrpSpPr>
          <p:grpSpPr>
            <a:xfrm>
              <a:off x="457200" y="1981200"/>
              <a:ext cx="3548690" cy="2923863"/>
              <a:chOff x="457200" y="1981200"/>
              <a:chExt cx="3548690" cy="2923863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839384" y="1981200"/>
                <a:ext cx="11064" cy="2773368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653090" y="4563770"/>
                <a:ext cx="33528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1583270" y="3424403"/>
                <a:ext cx="231701" cy="231701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ross 12"/>
              <p:cNvSpPr/>
              <p:nvPr/>
            </p:nvSpPr>
            <p:spPr>
              <a:xfrm rot="2734294">
                <a:off x="2339423" y="2359731"/>
                <a:ext cx="303981" cy="303981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98335" y="4145023"/>
                <a:ext cx="231701" cy="231701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130295" y="3691843"/>
                <a:ext cx="231701" cy="231701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71393" y="3922415"/>
                <a:ext cx="231701" cy="231701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130295" y="3278925"/>
                <a:ext cx="231701" cy="231701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ross 17"/>
              <p:cNvSpPr/>
              <p:nvPr/>
            </p:nvSpPr>
            <p:spPr>
              <a:xfrm rot="2734294">
                <a:off x="2392436" y="2750947"/>
                <a:ext cx="303981" cy="303981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ross 18"/>
              <p:cNvSpPr/>
              <p:nvPr/>
            </p:nvSpPr>
            <p:spPr>
              <a:xfrm rot="2734294">
                <a:off x="2823232" y="2799129"/>
                <a:ext cx="303981" cy="303981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ross 19"/>
              <p:cNvSpPr/>
              <p:nvPr/>
            </p:nvSpPr>
            <p:spPr>
              <a:xfrm rot="2734294">
                <a:off x="3110950" y="2459960"/>
                <a:ext cx="303981" cy="303981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ross 20"/>
              <p:cNvSpPr/>
              <p:nvPr/>
            </p:nvSpPr>
            <p:spPr>
              <a:xfrm rot="2734294">
                <a:off x="2628228" y="2190929"/>
                <a:ext cx="303981" cy="303981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426236"/>
                <a:ext cx="222885" cy="15049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1216" y="4754568"/>
                <a:ext cx="228600" cy="150495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653090" y="4563770"/>
                <a:ext cx="33528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" y="2426236"/>
                <a:ext cx="222885" cy="150495"/>
              </a:xfrm>
              <a:prstGeom prst="rect">
                <a:avLst/>
              </a:prstGeom>
            </p:spPr>
          </p:pic>
        </p:grpSp>
        <p:cxnSp>
          <p:nvCxnSpPr>
            <p:cNvPr id="9" name="Straight Connector 8"/>
            <p:cNvCxnSpPr/>
            <p:nvPr/>
          </p:nvCxnSpPr>
          <p:spPr>
            <a:xfrm>
              <a:off x="990600" y="2127983"/>
              <a:ext cx="2487277" cy="2435787"/>
            </a:xfrm>
            <a:prstGeom prst="line">
              <a:avLst/>
            </a:prstGeom>
            <a:ln w="38100" cmpd="sng"/>
            <a:effectLst>
              <a:reflection blurRad="12700" stA="20000" endPos="30000" dist="38100" dir="5400000" sy="-100000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932900" y="3108200"/>
            <a:ext cx="2653975" cy="2207766"/>
            <a:chOff x="5138110" y="1953010"/>
            <a:chExt cx="3548690" cy="2952053"/>
          </a:xfrm>
        </p:grpSpPr>
        <p:grpSp>
          <p:nvGrpSpPr>
            <p:cNvPr id="27" name="Group 26"/>
            <p:cNvGrpSpPr/>
            <p:nvPr/>
          </p:nvGrpSpPr>
          <p:grpSpPr>
            <a:xfrm>
              <a:off x="5138110" y="1981200"/>
              <a:ext cx="3548690" cy="2923863"/>
              <a:chOff x="4909510" y="1419537"/>
              <a:chExt cx="3548690" cy="292386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5291694" y="1419537"/>
                <a:ext cx="11064" cy="2773368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5105400" y="4002107"/>
                <a:ext cx="335280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510" y="1864573"/>
                <a:ext cx="222885" cy="15049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3526" y="4192905"/>
                <a:ext cx="228600" cy="150495"/>
              </a:xfrm>
              <a:prstGeom prst="rect">
                <a:avLst/>
              </a:prstGeom>
            </p:spPr>
          </p:pic>
          <p:sp>
            <p:nvSpPr>
              <p:cNvPr id="34" name="Oval 33"/>
              <p:cNvSpPr/>
              <p:nvPr/>
            </p:nvSpPr>
            <p:spPr>
              <a:xfrm>
                <a:off x="5668638" y="281025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124494" y="295974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212596" y="34417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675245" y="322611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43600" y="367635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973735" y="232308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399470" y="237040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212148" y="17670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96200" y="2014094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923829" y="191696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5360995" y="3200400"/>
              <a:ext cx="1649405" cy="1336932"/>
            </a:xfrm>
            <a:prstGeom prst="ellipse">
              <a:avLst/>
            </a:prstGeom>
            <a:noFill/>
            <a:ln w="38100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661764" y="1953010"/>
              <a:ext cx="1649405" cy="1336932"/>
            </a:xfrm>
            <a:prstGeom prst="ellipse">
              <a:avLst/>
            </a:prstGeom>
            <a:noFill/>
            <a:ln w="38100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64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 bwMode="auto">
          <a:xfrm>
            <a:off x="3505200" y="1447800"/>
            <a:ext cx="3695700" cy="4353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endParaRPr kumimoji="0" lang="en-US" sz="800" b="0" i="0" u="none" strike="noStrike" cap="none" normalizeH="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953000" y="1409699"/>
            <a:ext cx="533400" cy="3721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endParaRPr kumimoji="0" lang="en-US" sz="800" b="0" i="0" u="none" strike="noStrike" cap="none" normalizeH="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19600" y="1409700"/>
            <a:ext cx="495528" cy="3721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endParaRPr kumimoji="0" lang="en-US" sz="800" b="0" i="0" u="none" strike="noStrike" cap="none" normalizeH="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8915399" y="6630655"/>
            <a:ext cx="224589" cy="227285"/>
          </a:xfrm>
          <a:prstGeom prst="rect">
            <a:avLst/>
          </a:prstGeom>
        </p:spPr>
        <p:txBody>
          <a:bodyPr/>
          <a:lstStyle/>
          <a:p>
            <a:fld id="{A077995F-332B-4C4C-BC91-A1950EC6AAF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</a:t>
            </a:r>
            <a:r>
              <a:rPr lang="en-US" altLang="zh-CN" dirty="0" smtClean="0"/>
              <a:t>upervised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pic>
        <p:nvPicPr>
          <p:cNvPr id="2050" name="Picture 2" descr="File:Linear regression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83" y="3056930"/>
            <a:ext cx="3594517" cy="2371725"/>
          </a:xfrm>
          <a:prstGeom prst="rect">
            <a:avLst/>
          </a:prstGeom>
          <a:noFill/>
        </p:spPr>
      </p:pic>
      <p:pic>
        <p:nvPicPr>
          <p:cNvPr id="13" name="Picture 4" descr="http://upload.wikimedia.org/wikibooks/en/thumb/a/a2/Linearly_separable.JPG/300px-Linearly_separab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1950" y="3044885"/>
            <a:ext cx="4743450" cy="237172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315095" y="1992868"/>
            <a:ext cx="138153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Training set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73245" y="1992868"/>
            <a:ext cx="979755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Feature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18477" y="1992868"/>
            <a:ext cx="74892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" y="2590800"/>
            <a:ext cx="2480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Regression problem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03517" y="2590800"/>
            <a:ext cx="2694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Classification problem</a:t>
            </a:r>
          </a:p>
        </p:txBody>
      </p:sp>
      <p:grpSp>
        <p:nvGrpSpPr>
          <p:cNvPr id="2055" name="Group 2054"/>
          <p:cNvGrpSpPr/>
          <p:nvPr/>
        </p:nvGrpSpPr>
        <p:grpSpPr>
          <a:xfrm>
            <a:off x="152400" y="1030206"/>
            <a:ext cx="8534399" cy="830997"/>
            <a:chOff x="152400" y="990600"/>
            <a:chExt cx="8534399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52400" y="990600"/>
              <a:ext cx="85343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/>
                <a:t>Learn a mapping                   </a:t>
              </a:r>
              <a:r>
                <a:rPr lang="en-US" altLang="zh-CN" sz="2400" dirty="0" smtClean="0"/>
                <a:t> from </a:t>
              </a:r>
              <a:r>
                <a:rPr lang="en-US" altLang="zh-CN" sz="2400" dirty="0" smtClean="0"/>
                <a:t>inputs </a:t>
              </a:r>
              <a:r>
                <a:rPr lang="en-US" altLang="zh-CN" sz="2400" b="1" i="1" dirty="0" smtClean="0"/>
                <a:t>    </a:t>
              </a:r>
              <a:r>
                <a:rPr lang="en-US" altLang="zh-CN" sz="2400" dirty="0" smtClean="0"/>
                <a:t>to outputs    , given a </a:t>
              </a:r>
              <a:r>
                <a:rPr lang="en-US" altLang="zh-CN" sz="2400" dirty="0" err="1" smtClean="0">
                  <a:solidFill>
                    <a:srgbClr val="FF0000"/>
                  </a:solidFill>
                </a:rPr>
                <a:t>labled</a:t>
              </a:r>
              <a:r>
                <a:rPr lang="en-US" altLang="zh-CN" sz="2400" dirty="0" smtClean="0"/>
                <a:t> input-output pairs </a:t>
              </a:r>
              <a:endParaRPr lang="zh-CN" altLang="en-US" sz="2400" dirty="0"/>
            </a:p>
          </p:txBody>
        </p:sp>
        <p:pic>
          <p:nvPicPr>
            <p:cNvPr id="7" name="Picture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3000" y="1066800"/>
              <a:ext cx="1244600" cy="342900"/>
            </a:xfrm>
            <a:prstGeom prst="rect">
              <a:avLst/>
            </a:prstGeom>
          </p:spPr>
        </p:pic>
        <p:pic>
          <p:nvPicPr>
            <p:cNvPr id="9" name="Picture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198" y="1186797"/>
              <a:ext cx="190500" cy="152400"/>
            </a:xfrm>
            <a:prstGeom prst="rect">
              <a:avLst/>
            </a:prstGeom>
          </p:spPr>
        </p:pic>
        <p:pic>
          <p:nvPicPr>
            <p:cNvPr id="10" name="Picture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0" y="1157599"/>
              <a:ext cx="165100" cy="2286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1415397"/>
              <a:ext cx="3695700" cy="381000"/>
            </a:xfrm>
            <a:prstGeom prst="rect">
              <a:avLst/>
            </a:prstGeom>
          </p:spPr>
        </p:pic>
      </p:grpSp>
      <p:grpSp>
        <p:nvGrpSpPr>
          <p:cNvPr id="2056" name="Group 2055"/>
          <p:cNvGrpSpPr/>
          <p:nvPr/>
        </p:nvGrpSpPr>
        <p:grpSpPr>
          <a:xfrm>
            <a:off x="198119" y="5428655"/>
            <a:ext cx="4471109" cy="646331"/>
            <a:chOff x="198119" y="5428655"/>
            <a:chExt cx="4471109" cy="646331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198119" y="5428655"/>
              <a:ext cx="44711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          is </a:t>
              </a:r>
              <a:r>
                <a:rPr lang="fi-FI" altLang="zh-CN" dirty="0" smtClean="0"/>
                <a:t>continuous, real-valued, e.g. price, temperature</a:t>
              </a:r>
              <a:endParaRPr lang="zh-CN" altLang="en-US" dirty="0"/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636" y="5435913"/>
              <a:ext cx="381000" cy="330200"/>
            </a:xfrm>
            <a:prstGeom prst="rect">
              <a:avLst/>
            </a:prstGeom>
          </p:spPr>
        </p:pic>
      </p:grpSp>
      <p:grpSp>
        <p:nvGrpSpPr>
          <p:cNvPr id="2057" name="Group 2056"/>
          <p:cNvGrpSpPr/>
          <p:nvPr/>
        </p:nvGrpSpPr>
        <p:grpSpPr>
          <a:xfrm>
            <a:off x="4572000" y="5429310"/>
            <a:ext cx="3733800" cy="657999"/>
            <a:chOff x="4572000" y="5429310"/>
            <a:chExt cx="3733800" cy="657999"/>
          </a:xfrm>
        </p:grpSpPr>
        <p:sp>
          <p:nvSpPr>
            <p:cNvPr id="22" name="TextBox 21"/>
            <p:cNvSpPr txBox="1"/>
            <p:nvPr/>
          </p:nvSpPr>
          <p:spPr>
            <a:xfrm>
              <a:off x="4915128" y="5440978"/>
              <a:ext cx="3390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is categorical,                         .  </a:t>
              </a:r>
            </a:p>
            <a:p>
              <a:r>
                <a:rPr lang="en-US" altLang="zh-CN" dirty="0" smtClean="0"/>
                <a:t>e.g. gender</a:t>
              </a:r>
              <a:endParaRPr lang="zh-CN" altLang="en-US" dirty="0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464916"/>
              <a:ext cx="381000" cy="3302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5429310"/>
              <a:ext cx="1752600" cy="342900"/>
            </a:xfrm>
            <a:prstGeom prst="rect">
              <a:avLst/>
            </a:prstGeom>
          </p:spPr>
        </p:pic>
      </p:grpSp>
      <p:cxnSp>
        <p:nvCxnSpPr>
          <p:cNvPr id="31" name="Straight Arrow Connector 30"/>
          <p:cNvCxnSpPr>
            <a:endCxn id="15" idx="0"/>
          </p:cNvCxnSpPr>
          <p:nvPr/>
        </p:nvCxnSpPr>
        <p:spPr bwMode="auto">
          <a:xfrm flipH="1">
            <a:off x="3005861" y="1600200"/>
            <a:ext cx="499339" cy="39266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52" name="Straight Arrow Connector 2051"/>
          <p:cNvCxnSpPr>
            <a:stCxn id="27" idx="2"/>
            <a:endCxn id="16" idx="0"/>
          </p:cNvCxnSpPr>
          <p:nvPr/>
        </p:nvCxnSpPr>
        <p:spPr bwMode="auto">
          <a:xfrm flipH="1">
            <a:off x="4463123" y="1781819"/>
            <a:ext cx="204241" cy="21104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54" name="Straight Arrow Connector 2053"/>
          <p:cNvCxnSpPr>
            <a:stCxn id="28" idx="2"/>
            <a:endCxn id="17" idx="0"/>
          </p:cNvCxnSpPr>
          <p:nvPr/>
        </p:nvCxnSpPr>
        <p:spPr bwMode="auto">
          <a:xfrm>
            <a:off x="5219700" y="1781818"/>
            <a:ext cx="273239" cy="2110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15" grpId="0" animBg="1"/>
      <p:bldP spid="16" grpId="0" animBg="1"/>
      <p:bldP spid="17" grpId="0" animBg="1"/>
      <p:bldP spid="18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533397" y="3822876"/>
            <a:ext cx="8382002" cy="28067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600" dirty="0" smtClean="0"/>
              <a:t>Goals</a:t>
            </a:r>
          </a:p>
          <a:p>
            <a:pPr lvl="1"/>
            <a:r>
              <a:rPr lang="en-US" sz="2000" b="1" dirty="0" smtClean="0"/>
              <a:t>Clustering:</a:t>
            </a:r>
            <a:r>
              <a:rPr lang="en-US" sz="2000" dirty="0" smtClean="0"/>
              <a:t> discover groups of similar samples with the data</a:t>
            </a:r>
          </a:p>
          <a:p>
            <a:pPr lvl="1"/>
            <a:r>
              <a:rPr lang="en-US" sz="2000" b="1" dirty="0" smtClean="0"/>
              <a:t>Density estimation</a:t>
            </a:r>
            <a:r>
              <a:rPr lang="en-US" sz="2000" dirty="0" smtClean="0"/>
              <a:t>:</a:t>
            </a:r>
            <a:r>
              <a:rPr lang="en-US" sz="2000" dirty="0"/>
              <a:t> d</a:t>
            </a:r>
            <a:r>
              <a:rPr lang="en-US" sz="2000" dirty="0" smtClean="0"/>
              <a:t>etermine the distribution of data with the input space</a:t>
            </a:r>
          </a:p>
          <a:p>
            <a:pPr lvl="1"/>
            <a:r>
              <a:rPr lang="en-US" sz="2000" b="1" dirty="0" smtClean="0"/>
              <a:t>Discovering latent factors</a:t>
            </a:r>
            <a:r>
              <a:rPr lang="en-US" sz="2000" dirty="0" smtClean="0"/>
              <a:t>: reduce the dimensionality by projection the data to a lower dimensional</a:t>
            </a:r>
          </a:p>
          <a:p>
            <a:pPr lvl="1"/>
            <a:r>
              <a:rPr lang="en-US" sz="2000" b="1" dirty="0" smtClean="0"/>
              <a:t>Abnormal detection</a:t>
            </a:r>
            <a:r>
              <a:rPr lang="en-US" sz="2000" dirty="0" smtClean="0"/>
              <a:t>: detect abnormal sample in the input data set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09600" y="6629576"/>
            <a:ext cx="8305800" cy="22728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915399" y="6630655"/>
            <a:ext cx="224589" cy="227285"/>
          </a:xfrm>
          <a:prstGeom prst="rect">
            <a:avLst/>
          </a:prstGeom>
        </p:spPr>
        <p:txBody>
          <a:bodyPr/>
          <a:lstStyle/>
          <a:p>
            <a:fld id="{A077995F-332B-4C4C-BC91-A1950EC6AAF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</a:t>
            </a:r>
            <a:r>
              <a:rPr lang="en-US" dirty="0" smtClean="0"/>
              <a:t>Learning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0998" y="762000"/>
            <a:ext cx="8153402" cy="1138773"/>
            <a:chOff x="990598" y="928999"/>
            <a:chExt cx="8153402" cy="11387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5800" y="990600"/>
              <a:ext cx="2489200" cy="4699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90598" y="928999"/>
              <a:ext cx="815340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2400" dirty="0" smtClean="0"/>
                <a:t>Give 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only 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inputs</a:t>
              </a:r>
              <a:r>
                <a:rPr lang="en-US" altLang="zh-CN" sz="2400" dirty="0" smtClean="0"/>
                <a:t>,                                      , the goal is to find “interesting patterns” in the data</a:t>
              </a:r>
              <a:endParaRPr lang="en-US" altLang="zh-CN" sz="2800" dirty="0" smtClean="0"/>
            </a:p>
            <a:p>
              <a:r>
                <a:rPr lang="en-US" altLang="zh-CN" sz="2000" dirty="0" smtClean="0"/>
                <a:t> </a:t>
              </a:r>
              <a:endParaRPr lang="zh-CN" altLang="en-US" sz="2000" dirty="0"/>
            </a:p>
          </p:txBody>
        </p:sp>
      </p:grpSp>
      <p:pic>
        <p:nvPicPr>
          <p:cNvPr id="36866" name="Picture 2" descr="http://www.jamespchryssanthacopoulos.com/wp-content/uploads/2011/11/data_clustering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2300" y="1676400"/>
            <a:ext cx="2476500" cy="25474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03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of Model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3094966"/>
            <a:ext cx="8504237" cy="1400834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Discriminate</a:t>
            </a:r>
            <a:r>
              <a:rPr lang="en-US" dirty="0" smtClean="0"/>
              <a:t>:  Learn conditional probability p(</a:t>
            </a:r>
            <a:r>
              <a:rPr lang="en-US" dirty="0" err="1" smtClean="0"/>
              <a:t>y|x</a:t>
            </a:r>
            <a:r>
              <a:rPr lang="en-US" dirty="0" smtClean="0"/>
              <a:t>) directly, or learn a direct mapping from input x to class label y</a:t>
            </a:r>
          </a:p>
          <a:p>
            <a:pPr lvl="1"/>
            <a:r>
              <a:rPr lang="en-US" dirty="0" smtClean="0"/>
              <a:t>Generative: Learn joint probability p(</a:t>
            </a:r>
            <a:r>
              <a:rPr lang="en-US" dirty="0" err="1" smtClean="0"/>
              <a:t>x,y</a:t>
            </a:r>
            <a:r>
              <a:rPr lang="en-US" dirty="0" smtClean="0"/>
              <a:t>), and make their predictions by using Bayes rules to calculate p</a:t>
            </a:r>
            <a:r>
              <a:rPr lang="en-US" dirty="0" smtClean="0"/>
              <a:t>(</a:t>
            </a:r>
            <a:r>
              <a:rPr lang="en-US" dirty="0" err="1"/>
              <a:t>x</a:t>
            </a:r>
            <a:r>
              <a:rPr lang="en-US" dirty="0" err="1" smtClean="0"/>
              <a:t>|</a:t>
            </a:r>
            <a:r>
              <a:rPr lang="en-US" dirty="0" err="1"/>
              <a:t>y</a:t>
            </a:r>
            <a:r>
              <a:rPr lang="en-US" dirty="0" smtClean="0"/>
              <a:t>) </a:t>
            </a:r>
            <a:r>
              <a:rPr lang="en-US" dirty="0" smtClean="0"/>
              <a:t>and then picking the most likely label </a:t>
            </a:r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332" y="926068"/>
            <a:ext cx="2418781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400" b="1" i="0" dirty="0" smtClean="0">
                <a:latin typeface="Calibri" pitchFamily="34" charset="0"/>
              </a:rPr>
              <a:t>Linear / Non-linear</a:t>
            </a:r>
            <a:endParaRPr lang="en-US" sz="2400" b="1" i="0" dirty="0" smtClean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4572000"/>
            <a:ext cx="3616375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2400" b="1" dirty="0"/>
              <a:t>Parametric / Nonparametric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3886" y="2699265"/>
            <a:ext cx="3514634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2400" b="1" dirty="0"/>
              <a:t>Discriminative / Generative </a:t>
            </a:r>
            <a:endParaRPr lang="en-US" sz="24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381000" y="1313577"/>
            <a:ext cx="8504237" cy="1157089"/>
            <a:chOff x="381000" y="1313577"/>
            <a:chExt cx="8504237" cy="1157089"/>
          </a:xfrm>
        </p:grpSpPr>
        <p:sp>
          <p:nvSpPr>
            <p:cNvPr id="11" name="Content Placeholder 1"/>
            <p:cNvSpPr txBox="1">
              <a:spLocks/>
            </p:cNvSpPr>
            <p:nvPr/>
          </p:nvSpPr>
          <p:spPr bwMode="auto">
            <a:xfrm>
              <a:off x="381000" y="1313577"/>
              <a:ext cx="8504237" cy="1157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lvl1pPr marL="228507" indent="-22850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+mn-ea"/>
                  <a:cs typeface="+mn-cs"/>
                </a:defRPr>
              </a:lvl1pPr>
              <a:lvl2pPr marL="685522" indent="-233269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Segoe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2537" indent="-22850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800">
                  <a:solidFill>
                    <a:schemeClr val="tx1"/>
                  </a:solidFill>
                  <a:latin typeface="Calibri" pitchFamily="34" charset="0"/>
                </a:defRPr>
              </a:lvl3pPr>
              <a:lvl4pPr marL="1599551" indent="-22850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Segoe"/>
                <a:buChar char="–"/>
                <a:defRPr sz="1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6566" indent="-22850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000">
                  <a:solidFill>
                    <a:schemeClr val="tx1"/>
                  </a:solidFill>
                  <a:latin typeface="Calibri" pitchFamily="34" charset="0"/>
                </a:defRPr>
              </a:lvl5pPr>
              <a:lvl6pPr marL="1602724" indent="-17296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059739" indent="-17296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2516755" indent="-17296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2973769" indent="-172967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1"/>
              <a:r>
                <a:rPr lang="en-US" dirty="0" smtClean="0"/>
                <a:t>Linear:  </a:t>
              </a:r>
              <a:r>
                <a:rPr lang="en-US" altLang="zh-CN" dirty="0" smtClean="0"/>
                <a:t>Predict function </a:t>
              </a:r>
              <a:r>
                <a:rPr lang="en-US" dirty="0" smtClean="0"/>
                <a:t>is a linear combination of the model parameters</a:t>
              </a:r>
            </a:p>
            <a:p>
              <a:pPr lvl="1"/>
              <a:endParaRPr lang="en-US" dirty="0" smtClean="0"/>
            </a:p>
            <a:p>
              <a:pPr lvl="1"/>
              <a:r>
                <a:rPr lang="en-US" dirty="0" smtClean="0"/>
                <a:t>Non-linear: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1701800"/>
              <a:ext cx="6337300" cy="279400"/>
            </a:xfrm>
            <a:prstGeom prst="rect">
              <a:avLst/>
            </a:prstGeom>
          </p:spPr>
        </p:pic>
      </p:grpSp>
      <p:sp>
        <p:nvSpPr>
          <p:cNvPr id="14" name="Content Placeholder 1"/>
          <p:cNvSpPr txBox="1">
            <a:spLocks/>
          </p:cNvSpPr>
          <p:nvPr/>
        </p:nvSpPr>
        <p:spPr bwMode="auto">
          <a:xfrm>
            <a:off x="334963" y="5029200"/>
            <a:ext cx="8504237" cy="14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28507" indent="-22850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685522" indent="-23326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egoe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2537" indent="-22850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599551" indent="-22850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Segoe"/>
              <a:buChar char="–"/>
              <a:defRPr sz="1000">
                <a:solidFill>
                  <a:schemeClr val="tx1"/>
                </a:solidFill>
                <a:latin typeface="Calibri" pitchFamily="34" charset="0"/>
              </a:defRPr>
            </a:lvl4pPr>
            <a:lvl5pPr marL="2056566" indent="-22850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000">
                <a:solidFill>
                  <a:schemeClr val="tx1"/>
                </a:solidFill>
                <a:latin typeface="Calibri" pitchFamily="34" charset="0"/>
              </a:defRPr>
            </a:lvl5pPr>
            <a:lvl6pPr marL="1602724" indent="-17296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059739" indent="-17296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2516755" indent="-17296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2973769" indent="-17296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/>
              <a:t>Parametric</a:t>
            </a:r>
            <a:r>
              <a:rPr lang="en-US" dirty="0" smtClean="0"/>
              <a:t>:  </a:t>
            </a:r>
          </a:p>
          <a:p>
            <a:pPr lvl="1"/>
            <a:r>
              <a:rPr lang="en-US" dirty="0" smtClean="0"/>
              <a:t>Nonparametric: Does </a:t>
            </a:r>
            <a:r>
              <a:rPr lang="en-US" dirty="0"/>
              <a:t>not make any assumptions on the underlying data </a:t>
            </a:r>
            <a:r>
              <a:rPr lang="en-US" dirty="0" smtClean="0"/>
              <a:t>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altLang="zh-CN" dirty="0"/>
              <a:t>our</a:t>
            </a:r>
            <a:r>
              <a:rPr lang="en-US" dirty="0"/>
              <a:t>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Lecture 1: Overview of Machine Learning &amp; Linear </a:t>
            </a:r>
            <a:r>
              <a:rPr lang="en-US" sz="2000" dirty="0" smtClean="0"/>
              <a:t>regression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8451" y="1981200"/>
            <a:ext cx="8093086" cy="12003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28507" lvl="0" indent="-228507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FontTx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alibri" pitchFamily="34" charset="0"/>
              </a:rPr>
              <a:t>Lecture 2: Linear classification - Logistic Regression &amp; SVM</a:t>
            </a:r>
          </a:p>
          <a:p>
            <a:pPr marL="228507" lvl="0" indent="-228507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FontTx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alibri" pitchFamily="34" charset="0"/>
              </a:rPr>
              <a:t>Lecture 3: Non-linear classification – Decision Tree, Random Forest, </a:t>
            </a:r>
            <a:endParaRPr lang="en-US" sz="2000" kern="0" dirty="0" smtClean="0">
              <a:solidFill>
                <a:prstClr val="black"/>
              </a:solidFill>
              <a:latin typeface="Calibri" pitchFamily="34" charset="0"/>
            </a:endParaRPr>
          </a:p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sz="2000" kern="0" dirty="0" smtClean="0">
                <a:solidFill>
                  <a:prstClr val="black"/>
                </a:solidFill>
                <a:latin typeface="Calibri" pitchFamily="34" charset="0"/>
              </a:rPr>
              <a:t>                       Neural Network, K-nearest neighbor</a:t>
            </a:r>
            <a:endParaRPr lang="en-US" sz="2000" kern="0" dirty="0">
              <a:solidFill>
                <a:prstClr val="black"/>
              </a:solidFill>
              <a:latin typeface="Calibri" pitchFamily="34" charset="0"/>
            </a:endParaRPr>
          </a:p>
          <a:p>
            <a:pPr algn="l"/>
            <a:endParaRPr lang="en-US" sz="1000" b="0" i="0" dirty="0" err="1" smtClean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3664803"/>
            <a:ext cx="7162800" cy="8309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28507" lvl="0" indent="-228507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FontTx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alibri" pitchFamily="34" charset="0"/>
              </a:rPr>
              <a:t>Lecture 4: Clustering – K-means, Mixture Gaussian</a:t>
            </a:r>
          </a:p>
          <a:p>
            <a:pPr marL="228507" lvl="0" indent="-228507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FontTx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alibri" pitchFamily="34" charset="0"/>
              </a:rPr>
              <a:t>Lecture 5: Topic Model – PLSA, LDA</a:t>
            </a:r>
          </a:p>
          <a:p>
            <a:pPr algn="l"/>
            <a:endParaRPr lang="en-US" sz="1000" b="0" i="0" dirty="0" err="1" smtClean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096" y="4872335"/>
            <a:ext cx="8258671" cy="461665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28507" lvl="0" indent="-228507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  <a:buFontTx/>
              <a:buChar char="•"/>
            </a:pPr>
            <a:r>
              <a:rPr lang="en-US" sz="2000" kern="0" dirty="0">
                <a:solidFill>
                  <a:prstClr val="black"/>
                </a:solidFill>
                <a:latin typeface="Calibri" pitchFamily="34" charset="0"/>
              </a:rPr>
              <a:t>Lecture 6: Other topics - model combination &amp; recall &amp; other common </a:t>
            </a:r>
            <a:r>
              <a:rPr lang="en-US" altLang="zh-CN" sz="2000" kern="0" dirty="0">
                <a:solidFill>
                  <a:prstClr val="black"/>
                </a:solidFill>
                <a:latin typeface="Calibri" pitchFamily="34" charset="0"/>
              </a:rPr>
              <a:t>model</a:t>
            </a:r>
            <a:endParaRPr lang="en-US" sz="2000" kern="0" dirty="0">
              <a:solidFill>
                <a:prstClr val="black"/>
              </a:solidFill>
              <a:latin typeface="Calibri" pitchFamily="34" charset="0"/>
            </a:endParaRPr>
          </a:p>
          <a:p>
            <a:pPr algn="l"/>
            <a:endParaRPr lang="en-US" sz="1000" b="0" i="0" dirty="0" err="1" smtClean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0400" y="1601251"/>
            <a:ext cx="2096553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solidFill>
                  <a:srgbClr val="FF0000"/>
                </a:solidFill>
                <a:latin typeface="Calibri" pitchFamily="34" charset="0"/>
              </a:rPr>
              <a:t>Supervised Learning</a:t>
            </a:r>
            <a:endParaRPr lang="en-US" sz="2000" b="0" i="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5000" y="3276600"/>
            <a:ext cx="2378330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itchFamily="34" charset="0"/>
              </a:rPr>
              <a:t>Uns</a:t>
            </a:r>
            <a:r>
              <a:rPr lang="en-US" sz="2000" b="0" i="0" dirty="0" smtClean="0">
                <a:solidFill>
                  <a:srgbClr val="0000FF"/>
                </a:solidFill>
                <a:latin typeface="Calibri" pitchFamily="34" charset="0"/>
              </a:rPr>
              <a:t>upervised Learning</a:t>
            </a:r>
            <a:endParaRPr lang="en-US" sz="2000" b="0" i="0" dirty="0" smtClean="0">
              <a:solidFill>
                <a:srgbClr val="0000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8AEB6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ACEF8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Definition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 of machine Learning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Categories of machine learning</a:t>
            </a:r>
          </a:p>
          <a:p>
            <a:r>
              <a:rPr lang="en-US" dirty="0" smtClean="0"/>
              <a:t>A typical procedure of machine learning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Linear regression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3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procedure of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6859" y="1066800"/>
            <a:ext cx="3048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Figure out the problem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676400" y="1713753"/>
            <a:ext cx="3048000" cy="7246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Generate dataset</a:t>
            </a:r>
          </a:p>
          <a:p>
            <a:pPr algn="ctr"/>
            <a:r>
              <a:rPr lang="en-US" sz="1600" dirty="0"/>
              <a:t>(</a:t>
            </a:r>
            <a:r>
              <a:rPr lang="en-US" sz="1400" dirty="0" smtClean="0"/>
              <a:t>Determine the label and figure out features )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676400" y="2705847"/>
            <a:ext cx="3048000" cy="494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Train</a:t>
            </a:r>
          </a:p>
          <a:p>
            <a:pPr algn="ctr"/>
            <a:r>
              <a:rPr lang="en-US" sz="1600" dirty="0" smtClean="0"/>
              <a:t>(Build a model)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676400" y="4114800"/>
            <a:ext cx="30480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Test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097930" y="3200400"/>
            <a:ext cx="3284071" cy="71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Refine the model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/>
              <a:t>Feature selection</a:t>
            </a:r>
          </a:p>
          <a:p>
            <a:pPr marL="285750" indent="-285750" algn="ctr">
              <a:buFontTx/>
              <a:buChar char="-"/>
            </a:pPr>
            <a:r>
              <a:rPr lang="en-US" sz="1400" dirty="0" smtClean="0"/>
              <a:t>Try different models</a:t>
            </a:r>
            <a:endParaRPr lang="en-US" sz="1400" dirty="0"/>
          </a:p>
        </p:txBody>
      </p:sp>
      <p:cxnSp>
        <p:nvCxnSpPr>
          <p:cNvPr id="20" name="Straight Arrow Connector 19"/>
          <p:cNvCxnSpPr>
            <a:stCxn id="6" idx="2"/>
            <a:endCxn id="10" idx="0"/>
          </p:cNvCxnSpPr>
          <p:nvPr/>
        </p:nvCxnSpPr>
        <p:spPr>
          <a:xfrm flipH="1">
            <a:off x="3200400" y="1447800"/>
            <a:ext cx="10459" cy="26595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2" idx="0"/>
          </p:cNvCxnSpPr>
          <p:nvPr/>
        </p:nvCxnSpPr>
        <p:spPr>
          <a:xfrm>
            <a:off x="3200400" y="2438400"/>
            <a:ext cx="0" cy="267447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2"/>
            <a:endCxn id="30" idx="0"/>
          </p:cNvCxnSpPr>
          <p:nvPr/>
        </p:nvCxnSpPr>
        <p:spPr>
          <a:xfrm>
            <a:off x="3200400" y="3200400"/>
            <a:ext cx="0" cy="22860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4" idx="3"/>
            <a:endCxn id="16" idx="2"/>
          </p:cNvCxnSpPr>
          <p:nvPr/>
        </p:nvCxnSpPr>
        <p:spPr>
          <a:xfrm flipV="1">
            <a:off x="4724400" y="3911600"/>
            <a:ext cx="2015566" cy="393700"/>
          </a:xfrm>
          <a:prstGeom prst="curvedConnector2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" idx="0"/>
            <a:endCxn id="12" idx="3"/>
          </p:cNvCxnSpPr>
          <p:nvPr/>
        </p:nvCxnSpPr>
        <p:spPr>
          <a:xfrm rot="16200000" flipV="1">
            <a:off x="5608545" y="2068979"/>
            <a:ext cx="247276" cy="2015566"/>
          </a:xfrm>
          <a:prstGeom prst="curvedConnector2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rminator 29"/>
          <p:cNvSpPr/>
          <p:nvPr/>
        </p:nvSpPr>
        <p:spPr>
          <a:xfrm>
            <a:off x="2580789" y="3429000"/>
            <a:ext cx="1239221" cy="455406"/>
          </a:xfrm>
          <a:prstGeom prst="flowChartTermina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 smtClean="0"/>
              <a:t>Model</a:t>
            </a:r>
            <a:endParaRPr lang="en-US" sz="1600" dirty="0"/>
          </a:p>
        </p:txBody>
      </p:sp>
      <p:cxnSp>
        <p:nvCxnSpPr>
          <p:cNvPr id="32" name="Straight Arrow Connector 31"/>
          <p:cNvCxnSpPr>
            <a:stCxn id="30" idx="2"/>
            <a:endCxn id="14" idx="0"/>
          </p:cNvCxnSpPr>
          <p:nvPr/>
        </p:nvCxnSpPr>
        <p:spPr>
          <a:xfrm>
            <a:off x="3200400" y="3884406"/>
            <a:ext cx="0" cy="230394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Multidocument 45"/>
          <p:cNvSpPr/>
          <p:nvPr/>
        </p:nvSpPr>
        <p:spPr>
          <a:xfrm>
            <a:off x="710602" y="5486400"/>
            <a:ext cx="1371600" cy="609776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data</a:t>
            </a:r>
            <a:endParaRPr lang="en-US" dirty="0"/>
          </a:p>
        </p:txBody>
      </p:sp>
      <p:sp>
        <p:nvSpPr>
          <p:cNvPr id="47" name="Terminator 46"/>
          <p:cNvSpPr/>
          <p:nvPr/>
        </p:nvSpPr>
        <p:spPr>
          <a:xfrm>
            <a:off x="2793850" y="5558114"/>
            <a:ext cx="1239221" cy="455406"/>
          </a:xfrm>
          <a:prstGeom prst="flowChartTermina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26472" y="882134"/>
            <a:ext cx="904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Train: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152400" y="4966162"/>
            <a:ext cx="11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Predict: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46" idx="3"/>
            <a:endCxn id="47" idx="1"/>
          </p:cNvCxnSpPr>
          <p:nvPr/>
        </p:nvCxnSpPr>
        <p:spPr>
          <a:xfrm flipV="1">
            <a:off x="2082202" y="5785817"/>
            <a:ext cx="711648" cy="547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Process 71"/>
          <p:cNvSpPr/>
          <p:nvPr/>
        </p:nvSpPr>
        <p:spPr>
          <a:xfrm>
            <a:off x="4826896" y="5558114"/>
            <a:ext cx="2031104" cy="490185"/>
          </a:xfrm>
          <a:prstGeom prst="flowChartProces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 smtClean="0"/>
              <a:t>Output</a:t>
            </a:r>
            <a:r>
              <a:rPr lang="en-US" dirty="0" smtClean="0"/>
              <a:t> value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47" idx="3"/>
            <a:endCxn id="72" idx="1"/>
          </p:cNvCxnSpPr>
          <p:nvPr/>
        </p:nvCxnSpPr>
        <p:spPr>
          <a:xfrm>
            <a:off x="4033071" y="5785817"/>
            <a:ext cx="793825" cy="1739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2" grpId="1" animBg="1"/>
      <p:bldP spid="12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30" grpId="0" animBg="1"/>
      <p:bldP spid="30" grpId="1" animBg="1"/>
      <p:bldP spid="30" grpId="2" animBg="1"/>
      <p:bldP spid="46" grpId="0" animBg="1"/>
      <p:bldP spid="47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smtClean="0"/>
              <a:t>the model is too much complex(have </a:t>
            </a:r>
            <a:r>
              <a:rPr lang="en-US" dirty="0"/>
              <a:t>too </a:t>
            </a:r>
            <a:r>
              <a:rPr lang="en-US" dirty="0" smtClean="0"/>
              <a:t>many parameters), </a:t>
            </a:r>
            <a:r>
              <a:rPr lang="en-US" dirty="0"/>
              <a:t>the learned </a:t>
            </a:r>
            <a:r>
              <a:rPr lang="en-US" dirty="0" smtClean="0"/>
              <a:t>prediction </a:t>
            </a:r>
            <a:r>
              <a:rPr lang="en-US" dirty="0"/>
              <a:t>may fit the training set very </a:t>
            </a:r>
            <a:r>
              <a:rPr lang="en-US" dirty="0" smtClean="0"/>
              <a:t>well, </a:t>
            </a:r>
            <a:r>
              <a:rPr lang="en-US" dirty="0"/>
              <a:t>but fail to generalize to new </a:t>
            </a:r>
            <a:r>
              <a:rPr lang="en-US" dirty="0" smtClean="0"/>
              <a:t>examples</a:t>
            </a:r>
          </a:p>
          <a:p>
            <a:r>
              <a:rPr lang="en-US" dirty="0" smtClean="0"/>
              <a:t>Example: Predict price of the house according to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356" y="4926517"/>
            <a:ext cx="952837" cy="2361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230" y="4926517"/>
            <a:ext cx="1697355" cy="255083"/>
          </a:xfrm>
          <a:prstGeom prst="rect">
            <a:avLst/>
          </a:prstGeom>
        </p:spPr>
      </p:pic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79015"/>
              </p:ext>
            </p:extLst>
          </p:nvPr>
        </p:nvGraphicFramePr>
        <p:xfrm>
          <a:off x="768219" y="3029940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TextBox 26"/>
          <p:cNvSpPr txBox="1"/>
          <p:nvPr/>
        </p:nvSpPr>
        <p:spPr>
          <a:xfrm rot="16200000">
            <a:off x="223133" y="3709936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28" name="TextBox 20"/>
          <p:cNvSpPr txBox="1"/>
          <p:nvPr/>
        </p:nvSpPr>
        <p:spPr>
          <a:xfrm>
            <a:off x="1312781" y="460207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6657966"/>
              </p:ext>
            </p:extLst>
          </p:nvPr>
        </p:nvGraphicFramePr>
        <p:xfrm>
          <a:off x="3424595" y="3029940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0" name="TextBox 29"/>
          <p:cNvSpPr txBox="1"/>
          <p:nvPr/>
        </p:nvSpPr>
        <p:spPr>
          <a:xfrm rot="16200000">
            <a:off x="2879509" y="3709936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31" name="TextBox 20"/>
          <p:cNvSpPr txBox="1"/>
          <p:nvPr/>
        </p:nvSpPr>
        <p:spPr>
          <a:xfrm>
            <a:off x="3969157" y="4602072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320376"/>
              </p:ext>
            </p:extLst>
          </p:nvPr>
        </p:nvGraphicFramePr>
        <p:xfrm>
          <a:off x="6243995" y="3033453"/>
          <a:ext cx="1999397" cy="1755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3" name="TextBox 32"/>
          <p:cNvSpPr txBox="1"/>
          <p:nvPr/>
        </p:nvSpPr>
        <p:spPr>
          <a:xfrm rot="16200000">
            <a:off x="5698909" y="3713449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Price</a:t>
            </a:r>
            <a:endParaRPr lang="en-US" sz="1600" dirty="0"/>
          </a:p>
        </p:txBody>
      </p:sp>
      <p:sp>
        <p:nvSpPr>
          <p:cNvPr id="34" name="TextBox 20"/>
          <p:cNvSpPr txBox="1"/>
          <p:nvPr/>
        </p:nvSpPr>
        <p:spPr>
          <a:xfrm>
            <a:off x="6788557" y="4605585"/>
            <a:ext cx="986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Size</a:t>
            </a:r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651" y="4904236"/>
            <a:ext cx="3033949" cy="23527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990600" y="3200400"/>
            <a:ext cx="1524000" cy="1175662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3750235" y="3324202"/>
            <a:ext cx="1419412" cy="1210445"/>
          </a:xfrm>
          <a:custGeom>
            <a:avLst/>
            <a:gdLst>
              <a:gd name="connsiteX0" fmla="*/ 0 w 1419412"/>
              <a:gd name="connsiteY0" fmla="*/ 1210445 h 1210445"/>
              <a:gd name="connsiteX1" fmla="*/ 29883 w 1419412"/>
              <a:gd name="connsiteY1" fmla="*/ 1120798 h 1210445"/>
              <a:gd name="connsiteX2" fmla="*/ 89647 w 1419412"/>
              <a:gd name="connsiteY2" fmla="*/ 1001269 h 1210445"/>
              <a:gd name="connsiteX3" fmla="*/ 134471 w 1419412"/>
              <a:gd name="connsiteY3" fmla="*/ 911622 h 1210445"/>
              <a:gd name="connsiteX4" fmla="*/ 179294 w 1419412"/>
              <a:gd name="connsiteY4" fmla="*/ 821974 h 1210445"/>
              <a:gd name="connsiteX5" fmla="*/ 194236 w 1419412"/>
              <a:gd name="connsiteY5" fmla="*/ 777151 h 1210445"/>
              <a:gd name="connsiteX6" fmla="*/ 239059 w 1419412"/>
              <a:gd name="connsiteY6" fmla="*/ 732327 h 1210445"/>
              <a:gd name="connsiteX7" fmla="*/ 313765 w 1419412"/>
              <a:gd name="connsiteY7" fmla="*/ 657622 h 1210445"/>
              <a:gd name="connsiteX8" fmla="*/ 343647 w 1419412"/>
              <a:gd name="connsiteY8" fmla="*/ 612798 h 1210445"/>
              <a:gd name="connsiteX9" fmla="*/ 403412 w 1419412"/>
              <a:gd name="connsiteY9" fmla="*/ 553033 h 1210445"/>
              <a:gd name="connsiteX10" fmla="*/ 448236 w 1419412"/>
              <a:gd name="connsiteY10" fmla="*/ 493269 h 1210445"/>
              <a:gd name="connsiteX11" fmla="*/ 537883 w 1419412"/>
              <a:gd name="connsiteY11" fmla="*/ 448445 h 1210445"/>
              <a:gd name="connsiteX12" fmla="*/ 627530 w 1419412"/>
              <a:gd name="connsiteY12" fmla="*/ 358798 h 1210445"/>
              <a:gd name="connsiteX13" fmla="*/ 672353 w 1419412"/>
              <a:gd name="connsiteY13" fmla="*/ 328916 h 1210445"/>
              <a:gd name="connsiteX14" fmla="*/ 702236 w 1419412"/>
              <a:gd name="connsiteY14" fmla="*/ 299033 h 1210445"/>
              <a:gd name="connsiteX15" fmla="*/ 762000 w 1419412"/>
              <a:gd name="connsiteY15" fmla="*/ 284092 h 1210445"/>
              <a:gd name="connsiteX16" fmla="*/ 806824 w 1419412"/>
              <a:gd name="connsiteY16" fmla="*/ 254210 h 1210445"/>
              <a:gd name="connsiteX17" fmla="*/ 896471 w 1419412"/>
              <a:gd name="connsiteY17" fmla="*/ 224327 h 1210445"/>
              <a:gd name="connsiteX18" fmla="*/ 941294 w 1419412"/>
              <a:gd name="connsiteY18" fmla="*/ 194445 h 1210445"/>
              <a:gd name="connsiteX19" fmla="*/ 971177 w 1419412"/>
              <a:gd name="connsiteY19" fmla="*/ 164563 h 1210445"/>
              <a:gd name="connsiteX20" fmla="*/ 1030941 w 1419412"/>
              <a:gd name="connsiteY20" fmla="*/ 149622 h 1210445"/>
              <a:gd name="connsiteX21" fmla="*/ 1075765 w 1419412"/>
              <a:gd name="connsiteY21" fmla="*/ 119739 h 1210445"/>
              <a:gd name="connsiteX22" fmla="*/ 1135530 w 1419412"/>
              <a:gd name="connsiteY22" fmla="*/ 104798 h 1210445"/>
              <a:gd name="connsiteX23" fmla="*/ 1195294 w 1419412"/>
              <a:gd name="connsiteY23" fmla="*/ 74916 h 1210445"/>
              <a:gd name="connsiteX24" fmla="*/ 1240118 w 1419412"/>
              <a:gd name="connsiteY24" fmla="*/ 59974 h 1210445"/>
              <a:gd name="connsiteX25" fmla="*/ 1284941 w 1419412"/>
              <a:gd name="connsiteY25" fmla="*/ 30092 h 1210445"/>
              <a:gd name="connsiteX26" fmla="*/ 1344706 w 1419412"/>
              <a:gd name="connsiteY26" fmla="*/ 15151 h 1210445"/>
              <a:gd name="connsiteX27" fmla="*/ 1419412 w 1419412"/>
              <a:gd name="connsiteY27" fmla="*/ 210 h 121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19412" h="1210445">
                <a:moveTo>
                  <a:pt x="0" y="1210445"/>
                </a:moveTo>
                <a:cubicBezTo>
                  <a:pt x="9961" y="1180563"/>
                  <a:pt x="17475" y="1149750"/>
                  <a:pt x="29883" y="1120798"/>
                </a:cubicBezTo>
                <a:cubicBezTo>
                  <a:pt x="47430" y="1079854"/>
                  <a:pt x="75560" y="1043529"/>
                  <a:pt x="89647" y="1001269"/>
                </a:cubicBezTo>
                <a:cubicBezTo>
                  <a:pt x="110268" y="939410"/>
                  <a:pt x="95853" y="969549"/>
                  <a:pt x="134471" y="911622"/>
                </a:cubicBezTo>
                <a:cubicBezTo>
                  <a:pt x="172022" y="798966"/>
                  <a:pt x="121371" y="937819"/>
                  <a:pt x="179294" y="821974"/>
                </a:cubicBezTo>
                <a:cubicBezTo>
                  <a:pt x="186337" y="807887"/>
                  <a:pt x="185500" y="790255"/>
                  <a:pt x="194236" y="777151"/>
                </a:cubicBezTo>
                <a:cubicBezTo>
                  <a:pt x="205957" y="759570"/>
                  <a:pt x="225532" y="748560"/>
                  <a:pt x="239059" y="732327"/>
                </a:cubicBezTo>
                <a:cubicBezTo>
                  <a:pt x="301311" y="657624"/>
                  <a:pt x="231590" y="712404"/>
                  <a:pt x="313765" y="657622"/>
                </a:cubicBezTo>
                <a:cubicBezTo>
                  <a:pt x="323726" y="642681"/>
                  <a:pt x="331961" y="626432"/>
                  <a:pt x="343647" y="612798"/>
                </a:cubicBezTo>
                <a:cubicBezTo>
                  <a:pt x="361982" y="591407"/>
                  <a:pt x="386508" y="575572"/>
                  <a:pt x="403412" y="553033"/>
                </a:cubicBezTo>
                <a:cubicBezTo>
                  <a:pt x="418353" y="533112"/>
                  <a:pt x="430628" y="510877"/>
                  <a:pt x="448236" y="493269"/>
                </a:cubicBezTo>
                <a:cubicBezTo>
                  <a:pt x="477202" y="464303"/>
                  <a:pt x="501424" y="460598"/>
                  <a:pt x="537883" y="448445"/>
                </a:cubicBezTo>
                <a:cubicBezTo>
                  <a:pt x="567765" y="418563"/>
                  <a:pt x="592368" y="382240"/>
                  <a:pt x="627530" y="358798"/>
                </a:cubicBezTo>
                <a:cubicBezTo>
                  <a:pt x="642471" y="348837"/>
                  <a:pt x="658331" y="340134"/>
                  <a:pt x="672353" y="328916"/>
                </a:cubicBezTo>
                <a:cubicBezTo>
                  <a:pt x="683353" y="320116"/>
                  <a:pt x="689636" y="305333"/>
                  <a:pt x="702236" y="299033"/>
                </a:cubicBezTo>
                <a:cubicBezTo>
                  <a:pt x="720603" y="289850"/>
                  <a:pt x="742079" y="289072"/>
                  <a:pt x="762000" y="284092"/>
                </a:cubicBezTo>
                <a:cubicBezTo>
                  <a:pt x="776941" y="274131"/>
                  <a:pt x="790415" y="261503"/>
                  <a:pt x="806824" y="254210"/>
                </a:cubicBezTo>
                <a:cubicBezTo>
                  <a:pt x="835608" y="241417"/>
                  <a:pt x="870262" y="241799"/>
                  <a:pt x="896471" y="224327"/>
                </a:cubicBezTo>
                <a:cubicBezTo>
                  <a:pt x="911412" y="214366"/>
                  <a:pt x="927272" y="205662"/>
                  <a:pt x="941294" y="194445"/>
                </a:cubicBezTo>
                <a:cubicBezTo>
                  <a:pt x="952294" y="185645"/>
                  <a:pt x="958577" y="170863"/>
                  <a:pt x="971177" y="164563"/>
                </a:cubicBezTo>
                <a:cubicBezTo>
                  <a:pt x="989544" y="155380"/>
                  <a:pt x="1011020" y="154602"/>
                  <a:pt x="1030941" y="149622"/>
                </a:cubicBezTo>
                <a:cubicBezTo>
                  <a:pt x="1045882" y="139661"/>
                  <a:pt x="1059260" y="126813"/>
                  <a:pt x="1075765" y="119739"/>
                </a:cubicBezTo>
                <a:cubicBezTo>
                  <a:pt x="1094639" y="111650"/>
                  <a:pt x="1116303" y="112008"/>
                  <a:pt x="1135530" y="104798"/>
                </a:cubicBezTo>
                <a:cubicBezTo>
                  <a:pt x="1156385" y="96978"/>
                  <a:pt x="1174822" y="83690"/>
                  <a:pt x="1195294" y="74916"/>
                </a:cubicBezTo>
                <a:cubicBezTo>
                  <a:pt x="1209770" y="68712"/>
                  <a:pt x="1226031" y="67018"/>
                  <a:pt x="1240118" y="59974"/>
                </a:cubicBezTo>
                <a:cubicBezTo>
                  <a:pt x="1256179" y="51943"/>
                  <a:pt x="1268436" y="37165"/>
                  <a:pt x="1284941" y="30092"/>
                </a:cubicBezTo>
                <a:cubicBezTo>
                  <a:pt x="1303815" y="22003"/>
                  <a:pt x="1324961" y="20792"/>
                  <a:pt x="1344706" y="15151"/>
                </a:cubicBezTo>
                <a:cubicBezTo>
                  <a:pt x="1408025" y="-2940"/>
                  <a:pt x="1368060" y="210"/>
                  <a:pt x="1419412" y="210"/>
                </a:cubicBezTo>
              </a:path>
            </a:pathLst>
          </a:cu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529294" y="3221650"/>
            <a:ext cx="1643530" cy="1274150"/>
          </a:xfrm>
          <a:custGeom>
            <a:avLst/>
            <a:gdLst>
              <a:gd name="connsiteX0" fmla="*/ 0 w 1643530"/>
              <a:gd name="connsiteY0" fmla="*/ 1124738 h 1274150"/>
              <a:gd name="connsiteX1" fmla="*/ 44824 w 1643530"/>
              <a:gd name="connsiteY1" fmla="*/ 1214385 h 1274150"/>
              <a:gd name="connsiteX2" fmla="*/ 119530 w 1643530"/>
              <a:gd name="connsiteY2" fmla="*/ 1274150 h 1274150"/>
              <a:gd name="connsiteX3" fmla="*/ 164353 w 1643530"/>
              <a:gd name="connsiteY3" fmla="*/ 1259209 h 1274150"/>
              <a:gd name="connsiteX4" fmla="*/ 209177 w 1643530"/>
              <a:gd name="connsiteY4" fmla="*/ 1109797 h 1274150"/>
              <a:gd name="connsiteX5" fmla="*/ 224118 w 1643530"/>
              <a:gd name="connsiteY5" fmla="*/ 1064974 h 1274150"/>
              <a:gd name="connsiteX6" fmla="*/ 209177 w 1643530"/>
              <a:gd name="connsiteY6" fmla="*/ 825915 h 1274150"/>
              <a:gd name="connsiteX7" fmla="*/ 194235 w 1643530"/>
              <a:gd name="connsiteY7" fmla="*/ 616738 h 1274150"/>
              <a:gd name="connsiteX8" fmla="*/ 239059 w 1643530"/>
              <a:gd name="connsiteY8" fmla="*/ 422503 h 1274150"/>
              <a:gd name="connsiteX9" fmla="*/ 254000 w 1643530"/>
              <a:gd name="connsiteY9" fmla="*/ 377680 h 1274150"/>
              <a:gd name="connsiteX10" fmla="*/ 268941 w 1643530"/>
              <a:gd name="connsiteY10" fmla="*/ 332856 h 1274150"/>
              <a:gd name="connsiteX11" fmla="*/ 313765 w 1643530"/>
              <a:gd name="connsiteY11" fmla="*/ 317915 h 1274150"/>
              <a:gd name="connsiteX12" fmla="*/ 343647 w 1643530"/>
              <a:gd name="connsiteY12" fmla="*/ 362738 h 1274150"/>
              <a:gd name="connsiteX13" fmla="*/ 373530 w 1643530"/>
              <a:gd name="connsiteY13" fmla="*/ 512150 h 1274150"/>
              <a:gd name="connsiteX14" fmla="*/ 463177 w 1643530"/>
              <a:gd name="connsiteY14" fmla="*/ 631680 h 1274150"/>
              <a:gd name="connsiteX15" fmla="*/ 567765 w 1643530"/>
              <a:gd name="connsiteY15" fmla="*/ 661562 h 1274150"/>
              <a:gd name="connsiteX16" fmla="*/ 597647 w 1643530"/>
              <a:gd name="connsiteY16" fmla="*/ 616738 h 1274150"/>
              <a:gd name="connsiteX17" fmla="*/ 627530 w 1643530"/>
              <a:gd name="connsiteY17" fmla="*/ 512150 h 1274150"/>
              <a:gd name="connsiteX18" fmla="*/ 687294 w 1643530"/>
              <a:gd name="connsiteY18" fmla="*/ 437444 h 1274150"/>
              <a:gd name="connsiteX19" fmla="*/ 717177 w 1643530"/>
              <a:gd name="connsiteY19" fmla="*/ 392621 h 1274150"/>
              <a:gd name="connsiteX20" fmla="*/ 747059 w 1643530"/>
              <a:gd name="connsiteY20" fmla="*/ 362738 h 1274150"/>
              <a:gd name="connsiteX21" fmla="*/ 776941 w 1643530"/>
              <a:gd name="connsiteY21" fmla="*/ 317915 h 1274150"/>
              <a:gd name="connsiteX22" fmla="*/ 836706 w 1643530"/>
              <a:gd name="connsiteY22" fmla="*/ 258150 h 1274150"/>
              <a:gd name="connsiteX23" fmla="*/ 866588 w 1643530"/>
              <a:gd name="connsiteY23" fmla="*/ 213327 h 1274150"/>
              <a:gd name="connsiteX24" fmla="*/ 896471 w 1643530"/>
              <a:gd name="connsiteY24" fmla="*/ 183444 h 1274150"/>
              <a:gd name="connsiteX25" fmla="*/ 926353 w 1643530"/>
              <a:gd name="connsiteY25" fmla="*/ 138621 h 1274150"/>
              <a:gd name="connsiteX26" fmla="*/ 986118 w 1643530"/>
              <a:gd name="connsiteY26" fmla="*/ 78856 h 1274150"/>
              <a:gd name="connsiteX27" fmla="*/ 1001059 w 1643530"/>
              <a:gd name="connsiteY27" fmla="*/ 34033 h 1274150"/>
              <a:gd name="connsiteX28" fmla="*/ 1165412 w 1643530"/>
              <a:gd name="connsiteY28" fmla="*/ 34033 h 1274150"/>
              <a:gd name="connsiteX29" fmla="*/ 1195294 w 1643530"/>
              <a:gd name="connsiteY29" fmla="*/ 78856 h 1274150"/>
              <a:gd name="connsiteX30" fmla="*/ 1240118 w 1643530"/>
              <a:gd name="connsiteY30" fmla="*/ 168503 h 1274150"/>
              <a:gd name="connsiteX31" fmla="*/ 1255059 w 1643530"/>
              <a:gd name="connsiteY31" fmla="*/ 213327 h 1274150"/>
              <a:gd name="connsiteX32" fmla="*/ 1359647 w 1643530"/>
              <a:gd name="connsiteY32" fmla="*/ 332856 h 1274150"/>
              <a:gd name="connsiteX33" fmla="*/ 1389530 w 1643530"/>
              <a:gd name="connsiteY33" fmla="*/ 362738 h 1274150"/>
              <a:gd name="connsiteX34" fmla="*/ 1419412 w 1643530"/>
              <a:gd name="connsiteY34" fmla="*/ 392621 h 1274150"/>
              <a:gd name="connsiteX35" fmla="*/ 1464235 w 1643530"/>
              <a:gd name="connsiteY35" fmla="*/ 422503 h 1274150"/>
              <a:gd name="connsiteX36" fmla="*/ 1613647 w 1643530"/>
              <a:gd name="connsiteY36" fmla="*/ 467327 h 1274150"/>
              <a:gd name="connsiteX37" fmla="*/ 1643530 w 1643530"/>
              <a:gd name="connsiteY37" fmla="*/ 467327 h 127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43530" h="1274150">
                <a:moveTo>
                  <a:pt x="0" y="1124738"/>
                </a:moveTo>
                <a:cubicBezTo>
                  <a:pt x="14941" y="1154620"/>
                  <a:pt x="27117" y="1186054"/>
                  <a:pt x="44824" y="1214385"/>
                </a:cubicBezTo>
                <a:cubicBezTo>
                  <a:pt x="60033" y="1238719"/>
                  <a:pt x="97876" y="1259714"/>
                  <a:pt x="119530" y="1274150"/>
                </a:cubicBezTo>
                <a:cubicBezTo>
                  <a:pt x="134471" y="1269170"/>
                  <a:pt x="152055" y="1269048"/>
                  <a:pt x="164353" y="1259209"/>
                </a:cubicBezTo>
                <a:cubicBezTo>
                  <a:pt x="209777" y="1222869"/>
                  <a:pt x="199525" y="1158057"/>
                  <a:pt x="209177" y="1109797"/>
                </a:cubicBezTo>
                <a:cubicBezTo>
                  <a:pt x="212266" y="1094354"/>
                  <a:pt x="219138" y="1079915"/>
                  <a:pt x="224118" y="1064974"/>
                </a:cubicBezTo>
                <a:cubicBezTo>
                  <a:pt x="219138" y="985288"/>
                  <a:pt x="214488" y="905580"/>
                  <a:pt x="209177" y="825915"/>
                </a:cubicBezTo>
                <a:cubicBezTo>
                  <a:pt x="204527" y="756167"/>
                  <a:pt x="194235" y="686641"/>
                  <a:pt x="194235" y="616738"/>
                </a:cubicBezTo>
                <a:cubicBezTo>
                  <a:pt x="194235" y="539159"/>
                  <a:pt x="215390" y="493511"/>
                  <a:pt x="239059" y="422503"/>
                </a:cubicBezTo>
                <a:lnTo>
                  <a:pt x="254000" y="377680"/>
                </a:lnTo>
                <a:cubicBezTo>
                  <a:pt x="258980" y="362739"/>
                  <a:pt x="254000" y="337836"/>
                  <a:pt x="268941" y="332856"/>
                </a:cubicBezTo>
                <a:lnTo>
                  <a:pt x="313765" y="317915"/>
                </a:lnTo>
                <a:cubicBezTo>
                  <a:pt x="323726" y="332856"/>
                  <a:pt x="337969" y="345703"/>
                  <a:pt x="343647" y="362738"/>
                </a:cubicBezTo>
                <a:cubicBezTo>
                  <a:pt x="351155" y="385262"/>
                  <a:pt x="358567" y="482224"/>
                  <a:pt x="373530" y="512150"/>
                </a:cubicBezTo>
                <a:cubicBezTo>
                  <a:pt x="407320" y="579730"/>
                  <a:pt x="421152" y="589655"/>
                  <a:pt x="463177" y="631680"/>
                </a:cubicBezTo>
                <a:cubicBezTo>
                  <a:pt x="482490" y="689620"/>
                  <a:pt x="472601" y="709145"/>
                  <a:pt x="567765" y="661562"/>
                </a:cubicBezTo>
                <a:cubicBezTo>
                  <a:pt x="583826" y="653531"/>
                  <a:pt x="589616" y="632799"/>
                  <a:pt x="597647" y="616738"/>
                </a:cubicBezTo>
                <a:cubicBezTo>
                  <a:pt x="626720" y="558591"/>
                  <a:pt x="598809" y="579166"/>
                  <a:pt x="627530" y="512150"/>
                </a:cubicBezTo>
                <a:cubicBezTo>
                  <a:pt x="648753" y="462630"/>
                  <a:pt x="657637" y="474515"/>
                  <a:pt x="687294" y="437444"/>
                </a:cubicBezTo>
                <a:cubicBezTo>
                  <a:pt x="698512" y="423422"/>
                  <a:pt x="705959" y="406643"/>
                  <a:pt x="717177" y="392621"/>
                </a:cubicBezTo>
                <a:cubicBezTo>
                  <a:pt x="725977" y="381621"/>
                  <a:pt x="738259" y="373738"/>
                  <a:pt x="747059" y="362738"/>
                </a:cubicBezTo>
                <a:cubicBezTo>
                  <a:pt x="758276" y="348716"/>
                  <a:pt x="765255" y="331549"/>
                  <a:pt x="776941" y="317915"/>
                </a:cubicBezTo>
                <a:cubicBezTo>
                  <a:pt x="795276" y="296524"/>
                  <a:pt x="821078" y="281592"/>
                  <a:pt x="836706" y="258150"/>
                </a:cubicBezTo>
                <a:cubicBezTo>
                  <a:pt x="846667" y="243209"/>
                  <a:pt x="855370" y="227349"/>
                  <a:pt x="866588" y="213327"/>
                </a:cubicBezTo>
                <a:cubicBezTo>
                  <a:pt x="875388" y="202327"/>
                  <a:pt x="887671" y="194444"/>
                  <a:pt x="896471" y="183444"/>
                </a:cubicBezTo>
                <a:cubicBezTo>
                  <a:pt x="907689" y="169422"/>
                  <a:pt x="914667" y="152255"/>
                  <a:pt x="926353" y="138621"/>
                </a:cubicBezTo>
                <a:cubicBezTo>
                  <a:pt x="944688" y="117230"/>
                  <a:pt x="986118" y="78856"/>
                  <a:pt x="986118" y="78856"/>
                </a:cubicBezTo>
                <a:cubicBezTo>
                  <a:pt x="991098" y="63915"/>
                  <a:pt x="992956" y="47538"/>
                  <a:pt x="1001059" y="34033"/>
                </a:cubicBezTo>
                <a:cubicBezTo>
                  <a:pt x="1041404" y="-33209"/>
                  <a:pt x="1088918" y="17034"/>
                  <a:pt x="1165412" y="34033"/>
                </a:cubicBezTo>
                <a:cubicBezTo>
                  <a:pt x="1175373" y="48974"/>
                  <a:pt x="1188221" y="62351"/>
                  <a:pt x="1195294" y="78856"/>
                </a:cubicBezTo>
                <a:cubicBezTo>
                  <a:pt x="1236598" y="175233"/>
                  <a:pt x="1179973" y="108360"/>
                  <a:pt x="1240118" y="168503"/>
                </a:cubicBezTo>
                <a:cubicBezTo>
                  <a:pt x="1245098" y="183444"/>
                  <a:pt x="1248016" y="199240"/>
                  <a:pt x="1255059" y="213327"/>
                </a:cubicBezTo>
                <a:cubicBezTo>
                  <a:pt x="1279767" y="262743"/>
                  <a:pt x="1320703" y="293912"/>
                  <a:pt x="1359647" y="332856"/>
                </a:cubicBezTo>
                <a:lnTo>
                  <a:pt x="1389530" y="362738"/>
                </a:lnTo>
                <a:cubicBezTo>
                  <a:pt x="1399491" y="372699"/>
                  <a:pt x="1407691" y="384807"/>
                  <a:pt x="1419412" y="392621"/>
                </a:cubicBezTo>
                <a:cubicBezTo>
                  <a:pt x="1434353" y="402582"/>
                  <a:pt x="1447826" y="415210"/>
                  <a:pt x="1464235" y="422503"/>
                </a:cubicBezTo>
                <a:cubicBezTo>
                  <a:pt x="1488141" y="433128"/>
                  <a:pt x="1578882" y="461533"/>
                  <a:pt x="1613647" y="467327"/>
                </a:cubicBezTo>
                <a:cubicBezTo>
                  <a:pt x="1623472" y="468965"/>
                  <a:pt x="1633569" y="467327"/>
                  <a:pt x="1643530" y="467327"/>
                </a:cubicBezTo>
              </a:path>
            </a:pathLst>
          </a:cu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&amp;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3F3D4-893F-4FB9-BB3B-2EA0424A691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52600"/>
            <a:ext cx="5029200" cy="4328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838200"/>
            <a:ext cx="716280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altLang="zh-CN" sz="2400" b="0" i="0" dirty="0" smtClean="0">
                <a:latin typeface="Calibri" pitchFamily="34" charset="0"/>
              </a:rPr>
              <a:t>Bias: </a:t>
            </a:r>
            <a:r>
              <a:rPr lang="en-US" altLang="zh-CN" sz="2000" b="0" i="0" dirty="0" smtClean="0">
                <a:latin typeface="Calibri" pitchFamily="34" charset="0"/>
              </a:rPr>
              <a:t>The average error of 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1219200"/>
            <a:ext cx="716280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altLang="zh-CN" sz="2400" b="0" i="0" dirty="0" smtClean="0">
                <a:latin typeface="Calibri" pitchFamily="34" charset="0"/>
              </a:rPr>
              <a:t>Variance: </a:t>
            </a:r>
            <a:r>
              <a:rPr lang="en-US" altLang="zh-CN" sz="2000" b="0" i="0" dirty="0" smtClean="0">
                <a:latin typeface="Calibri" pitchFamily="34" charset="0"/>
              </a:rPr>
              <a:t>The variability of the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87413" y="1589652"/>
            <a:ext cx="2618906" cy="61555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</a:rPr>
              <a:t>Simple model:  </a:t>
            </a:r>
          </a:p>
          <a:p>
            <a:pPr algn="l"/>
            <a:r>
              <a:rPr lang="en-US" sz="2000" dirty="0">
                <a:latin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</a:rPr>
              <a:t>   </a:t>
            </a:r>
            <a:r>
              <a:rPr lang="en-US" sz="2000" b="0" i="0" dirty="0" smtClean="0">
                <a:latin typeface="Calibri" pitchFamily="34" charset="0"/>
              </a:rPr>
              <a:t>High bias, low variance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8709" y="3100625"/>
            <a:ext cx="2642826" cy="61555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Calibri" pitchFamily="34" charset="0"/>
              </a:rPr>
              <a:t>Complex model: </a:t>
            </a:r>
            <a:endParaRPr lang="en-US" sz="2000" dirty="0" smtClean="0">
              <a:solidFill>
                <a:prstClr val="black"/>
              </a:solidFill>
              <a:latin typeface="Calibri" pitchFamily="34" charset="0"/>
            </a:endParaRPr>
          </a:p>
          <a:p>
            <a:pPr lvl="0"/>
            <a:r>
              <a:rPr lang="en-US" sz="2000" dirty="0" smtClean="0">
                <a:solidFill>
                  <a:prstClr val="black"/>
                </a:solidFill>
                <a:latin typeface="Calibri" pitchFamily="34" charset="0"/>
              </a:rPr>
              <a:t>    Low </a:t>
            </a:r>
            <a:r>
              <a:rPr lang="en-US" sz="2000" dirty="0">
                <a:solidFill>
                  <a:prstClr val="black"/>
                </a:solidFill>
                <a:latin typeface="Calibri" pitchFamily="34" charset="0"/>
              </a:rPr>
              <a:t>bias, high variance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41005" y="2326957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  <a:sym typeface="Wingdings"/>
              </a:rPr>
              <a:t></a:t>
            </a:r>
            <a:r>
              <a:rPr lang="en-US" sz="2000" b="0" i="0" dirty="0" err="1" smtClean="0">
                <a:latin typeface="Calibri" pitchFamily="34" charset="0"/>
                <a:sym typeface="Wingdings"/>
              </a:rPr>
              <a:t>Underfitting</a:t>
            </a:r>
            <a:endParaRPr lang="en-US" sz="2000" b="0" i="0" dirty="0" smtClean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5195" y="3886200"/>
            <a:ext cx="3124200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  <a:sym typeface="Wingdings"/>
              </a:rPr>
              <a:t></a:t>
            </a:r>
            <a:r>
              <a:rPr lang="en-US" sz="2000" dirty="0" err="1" smtClean="0">
                <a:latin typeface="Calibri" pitchFamily="34" charset="0"/>
                <a:sym typeface="Wingdings"/>
              </a:rPr>
              <a:t>Over</a:t>
            </a:r>
            <a:r>
              <a:rPr lang="en-US" sz="2000" b="0" i="0" dirty="0" err="1" smtClean="0">
                <a:latin typeface="Calibri" pitchFamily="34" charset="0"/>
                <a:sym typeface="Wingdings"/>
              </a:rPr>
              <a:t>fitting</a:t>
            </a:r>
            <a:endParaRPr lang="en-US" sz="2000" b="0" i="0" dirty="0" smtClean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6134794"/>
            <a:ext cx="4845202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</a:rPr>
              <a:t>Generalization error = Bias</a:t>
            </a:r>
            <a:r>
              <a:rPr lang="en-US" sz="2000" b="0" i="0" baseline="30000" dirty="0" smtClean="0">
                <a:latin typeface="Calibri" pitchFamily="34" charset="0"/>
              </a:rPr>
              <a:t>2</a:t>
            </a:r>
            <a:r>
              <a:rPr lang="en-US" sz="2000" b="0" i="0" dirty="0" smtClean="0">
                <a:latin typeface="Calibri" pitchFamily="34" charset="0"/>
              </a:rPr>
              <a:t> + Variance + Noise   </a:t>
            </a:r>
            <a:endParaRPr lang="en-US" sz="2000" b="0" i="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6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error &amp; Testing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19800"/>
            <a:ext cx="5199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need to separate training set and testing set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38200"/>
            <a:ext cx="6398184" cy="510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3886200"/>
            <a:ext cx="4394200" cy="3295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391400" y="4811725"/>
            <a:ext cx="4064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Chunyang</a:t>
            </a:r>
            <a:r>
              <a:rPr lang="en-US" dirty="0" smtClean="0"/>
              <a:t> Wei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Recommendation Team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0" y="594360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chunyang.wei@hulu.com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489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53F3D4-893F-4FB9-BB3B-2EA0424A691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62000"/>
            <a:ext cx="6705600" cy="3595343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98451" y="4419600"/>
            <a:ext cx="8504237" cy="2246325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Random split training dataset into k subsets. S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 S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, …, 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k</a:t>
            </a:r>
            <a:endParaRPr lang="en-US" altLang="zh-CN" baseline="-25000" dirty="0" smtClean="0"/>
          </a:p>
          <a:p>
            <a:pPr lvl="1"/>
            <a:r>
              <a:rPr lang="en-US" altLang="zh-CN" dirty="0" smtClean="0"/>
              <a:t>For j = 1…k</a:t>
            </a:r>
          </a:p>
          <a:p>
            <a:pPr lvl="2"/>
            <a:r>
              <a:rPr lang="en-US" altLang="zh-CN" dirty="0" smtClean="0"/>
              <a:t>Train the model on S-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j</a:t>
            </a:r>
            <a:endParaRPr lang="en-US" altLang="zh-CN" baseline="-25000" dirty="0" smtClean="0"/>
          </a:p>
          <a:p>
            <a:pPr lvl="2"/>
            <a:r>
              <a:rPr lang="en-US" altLang="zh-CN" dirty="0" smtClean="0"/>
              <a:t>Test the model on 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j</a:t>
            </a:r>
            <a:endParaRPr lang="en-US" altLang="zh-CN" baseline="-25000" dirty="0" smtClean="0"/>
          </a:p>
          <a:p>
            <a:pPr lvl="1"/>
            <a:r>
              <a:rPr lang="en-US" altLang="zh-CN" dirty="0" smtClean="0"/>
              <a:t>Use </a:t>
            </a:r>
            <a:r>
              <a:rPr lang="en-US" altLang="zh-CN" dirty="0" err="1" smtClean="0"/>
              <a:t>avg</a:t>
            </a:r>
            <a:r>
              <a:rPr lang="en-US" altLang="zh-CN" dirty="0" smtClean="0"/>
              <a:t>(error(</a:t>
            </a:r>
            <a:r>
              <a:rPr lang="en-US" altLang="zh-CN" dirty="0" err="1" smtClean="0"/>
              <a:t>S</a:t>
            </a:r>
            <a:r>
              <a:rPr lang="en-US" altLang="zh-CN" baseline="-25000" dirty="0" err="1" smtClean="0"/>
              <a:t>j</a:t>
            </a:r>
            <a:r>
              <a:rPr lang="en-US" altLang="zh-CN" dirty="0" smtClean="0"/>
              <a:t>)) as the final metric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Pick the best model and retrain on the whole data set.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2721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Overcome </a:t>
            </a:r>
            <a:r>
              <a:rPr lang="en-US" dirty="0" err="1" smtClean="0"/>
              <a:t>overfitting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96" y="685801"/>
            <a:ext cx="8504237" cy="5980124"/>
          </a:xfrm>
        </p:spPr>
        <p:txBody>
          <a:bodyPr>
            <a:normAutofit/>
          </a:bodyPr>
          <a:lstStyle/>
          <a:p>
            <a:r>
              <a:rPr lang="en-US" dirty="0"/>
              <a:t>Reduce dimension</a:t>
            </a:r>
          </a:p>
          <a:p>
            <a:pPr lvl="1"/>
            <a:r>
              <a:rPr lang="en-US" dirty="0"/>
              <a:t>Reduce feature to decrease the model complexity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 Restrict parameter space to control model </a:t>
            </a:r>
            <a:r>
              <a:rPr lang="en-US" dirty="0" smtClean="0"/>
              <a:t>complexity</a:t>
            </a:r>
            <a:endParaRPr lang="en-US" dirty="0" smtClean="0"/>
          </a:p>
          <a:p>
            <a:r>
              <a:rPr lang="en-US" dirty="0" smtClean="0"/>
              <a:t>Enlarge </a:t>
            </a:r>
            <a:r>
              <a:rPr lang="en-US" dirty="0" smtClean="0"/>
              <a:t>the training set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429000"/>
            <a:ext cx="3667512" cy="281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8050"/>
            <a:ext cx="3731113" cy="341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6800" y="2968823"/>
            <a:ext cx="1607136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</a:rPr>
              <a:t>When high bias</a:t>
            </a:r>
            <a:endParaRPr lang="en-US" sz="2000" b="0" i="0" dirty="0" smtClean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7464" y="2971800"/>
            <a:ext cx="2071005" cy="3077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000" b="0" i="0" dirty="0" smtClean="0">
                <a:latin typeface="Calibri" pitchFamily="34" charset="0"/>
              </a:rPr>
              <a:t>When high variance</a:t>
            </a:r>
            <a:endParaRPr lang="en-US" sz="2000" b="0" i="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Definition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 of machine Learning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Categories of machine learning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typical procedure of machine learning</a:t>
            </a:r>
          </a:p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simple Example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Supervised, Regression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1200"/>
            <a:ext cx="4343400" cy="2865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Build the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078112962"/>
              </p:ext>
            </p:extLst>
          </p:nvPr>
        </p:nvGraphicFramePr>
        <p:xfrm>
          <a:off x="1524000" y="2108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09600" y="4697273"/>
            <a:ext cx="2667000" cy="1754327"/>
            <a:chOff x="609600" y="4697273"/>
            <a:chExt cx="2667000" cy="1754327"/>
          </a:xfrm>
        </p:grpSpPr>
        <p:sp>
          <p:nvSpPr>
            <p:cNvPr id="15" name="TextBox 14"/>
            <p:cNvSpPr txBox="1"/>
            <p:nvPr/>
          </p:nvSpPr>
          <p:spPr>
            <a:xfrm>
              <a:off x="609600" y="4697273"/>
              <a:ext cx="2667000" cy="175432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000" y="4800600"/>
              <a:ext cx="1828800" cy="15748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52401" y="951832"/>
            <a:ext cx="3505200" cy="2031325"/>
            <a:chOff x="152401" y="951832"/>
            <a:chExt cx="3505200" cy="2031325"/>
          </a:xfrm>
        </p:grpSpPr>
        <p:sp>
          <p:nvSpPr>
            <p:cNvPr id="16" name="TextBox 15"/>
            <p:cNvSpPr txBox="1"/>
            <p:nvPr/>
          </p:nvSpPr>
          <p:spPr>
            <a:xfrm>
              <a:off x="152401" y="951832"/>
              <a:ext cx="3505200" cy="20313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Least </a:t>
              </a:r>
              <a:r>
                <a:rPr lang="en-US" dirty="0" smtClean="0"/>
                <a:t>mean squares:</a:t>
              </a:r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Goal:</a:t>
              </a:r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400" y="1426411"/>
              <a:ext cx="2873254" cy="6817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400" y="2525364"/>
              <a:ext cx="1377328" cy="385652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096000" y="4658141"/>
            <a:ext cx="2209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Gradient </a:t>
            </a:r>
            <a:r>
              <a:rPr lang="fr-FR" dirty="0" err="1" smtClean="0"/>
              <a:t>Descent</a:t>
            </a:r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62600" y="986588"/>
            <a:ext cx="2743200" cy="1815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905000" y="3673475"/>
            <a:ext cx="1269027" cy="33855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200" b="0" i="0" dirty="0" smtClean="0">
                <a:solidFill>
                  <a:srgbClr val="FF0000"/>
                </a:solidFill>
                <a:latin typeface="Calibri" pitchFamily="34" charset="0"/>
              </a:rPr>
              <a:t>Hypothesis</a:t>
            </a:r>
            <a:endParaRPr lang="en-US" sz="2200" b="0" i="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98925" y="2606675"/>
            <a:ext cx="953010" cy="33855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sz="2200" dirty="0" smtClean="0">
                <a:solidFill>
                  <a:srgbClr val="FF0000"/>
                </a:solidFill>
                <a:latin typeface="Calibri" pitchFamily="34" charset="0"/>
              </a:rPr>
              <a:t>Strategy</a:t>
            </a:r>
            <a:endParaRPr lang="en-US" sz="2200" b="0" i="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3847" y="3529767"/>
            <a:ext cx="1483103" cy="61504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0" i="0" dirty="0" smtClean="0">
                <a:solidFill>
                  <a:srgbClr val="FF0000"/>
                </a:solidFill>
                <a:latin typeface="Calibri" pitchFamily="34" charset="0"/>
              </a:rPr>
              <a:t>Optimization</a:t>
            </a:r>
          </a:p>
          <a:p>
            <a:pPr algn="ctr">
              <a:lnSpc>
                <a:spcPct val="90000"/>
              </a:lnSpc>
            </a:pPr>
            <a:r>
              <a:rPr lang="en-US" sz="2200" dirty="0" smtClean="0">
                <a:solidFill>
                  <a:srgbClr val="FF0000"/>
                </a:solidFill>
                <a:latin typeface="Calibri" pitchFamily="34" charset="0"/>
              </a:rPr>
              <a:t>algorithm</a:t>
            </a:r>
            <a:endParaRPr lang="en-US" sz="2200" b="0" i="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/>
      <p:bldP spid="18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Cost function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0892" y="1130696"/>
            <a:ext cx="4167308" cy="4949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Another </a:t>
            </a:r>
            <a:r>
              <a:rPr lang="en-US" altLang="zh-CN" dirty="0" smtClean="0"/>
              <a:t>view of LMS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33400"/>
            <a:ext cx="3200400" cy="75941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90600" y="1600200"/>
            <a:ext cx="3022600" cy="307777"/>
            <a:chOff x="990600" y="2514600"/>
            <a:chExt cx="3022600" cy="307777"/>
          </a:xfrm>
        </p:grpSpPr>
        <p:sp>
          <p:nvSpPr>
            <p:cNvPr id="6" name="TextBox 5"/>
            <p:cNvSpPr txBox="1"/>
            <p:nvPr/>
          </p:nvSpPr>
          <p:spPr>
            <a:xfrm>
              <a:off x="990600" y="2514600"/>
              <a:ext cx="816279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/>
              <a:r>
                <a:rPr lang="en-US" sz="2000" b="0" i="0" dirty="0" smtClean="0">
                  <a:latin typeface="Calibri" pitchFamily="34" charset="0"/>
                </a:rPr>
                <a:t>Assume</a:t>
              </a:r>
              <a:endParaRPr lang="en-US" sz="2000" b="0" i="0" dirty="0" smtClean="0">
                <a:latin typeface="Calibri" pitchFamily="34" charset="0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530277"/>
              <a:ext cx="2032000" cy="2921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77900" y="1930202"/>
            <a:ext cx="7175500" cy="663575"/>
            <a:chOff x="977900" y="2971800"/>
            <a:chExt cx="7175500" cy="663575"/>
          </a:xfrm>
        </p:grpSpPr>
        <p:sp>
          <p:nvSpPr>
            <p:cNvPr id="9" name="TextBox 8"/>
            <p:cNvSpPr txBox="1"/>
            <p:nvPr/>
          </p:nvSpPr>
          <p:spPr>
            <a:xfrm>
              <a:off x="977900" y="2971800"/>
              <a:ext cx="7175500" cy="6155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         is the random noise, and they are distributed IID (</a:t>
              </a:r>
              <a:r>
                <a:rPr lang="en-US" sz="2000" dirty="0"/>
                <a:t>independently and identically distributed</a:t>
              </a:r>
              <a:r>
                <a:rPr lang="en-US" sz="2000" dirty="0" smtClean="0">
                  <a:latin typeface="Calibri" pitchFamily="34" charset="0"/>
                </a:rPr>
                <a:t>) </a:t>
              </a:r>
              <a:endParaRPr lang="en-US" sz="2000" b="0" i="0" dirty="0" smtClean="0">
                <a:latin typeface="Calibri" pitchFamily="34" charset="0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0" y="3330575"/>
              <a:ext cx="1625600" cy="3048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00" y="3000375"/>
              <a:ext cx="342900" cy="254000"/>
            </a:xfrm>
            <a:prstGeom prst="rect">
              <a:avLst/>
            </a:prstGeom>
          </p:spPr>
        </p:pic>
      </p:grp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90800"/>
            <a:ext cx="2590800" cy="596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350" y="3288268"/>
            <a:ext cx="2543815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2400" u="sng" dirty="0">
                <a:latin typeface="Calibri" pitchFamily="34" charset="0"/>
              </a:rPr>
              <a:t>maximum likelihood</a:t>
            </a:r>
            <a:endParaRPr lang="en-US" sz="2400" b="0" i="0" u="sng" dirty="0" smtClean="0">
              <a:latin typeface="Calibri" pitchFamily="34" charset="0"/>
            </a:endParaRP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644900"/>
            <a:ext cx="6997700" cy="698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94200"/>
            <a:ext cx="5537200" cy="154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83300"/>
            <a:ext cx="4127500" cy="698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590800"/>
            <a:ext cx="4470400" cy="596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0746" y="685800"/>
            <a:ext cx="2511054" cy="52322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lvl="0" fontAlgn="base">
              <a:spcBef>
                <a:spcPct val="20000"/>
              </a:spcBef>
              <a:spcAft>
                <a:spcPct val="0"/>
              </a:spcAft>
              <a:buClr>
                <a:prstClr val="black"/>
              </a:buClr>
            </a:pPr>
            <a:r>
              <a:rPr lang="en-US" altLang="zh-CN" sz="2400" kern="0" dirty="0">
                <a:solidFill>
                  <a:prstClr val="black"/>
                </a:solidFill>
                <a:latin typeface="Calibri" pitchFamily="34" charset="0"/>
              </a:rPr>
              <a:t>Least Mean Squares</a:t>
            </a:r>
          </a:p>
          <a:p>
            <a:pPr algn="l"/>
            <a:endParaRPr lang="en-US" sz="1000" b="0" i="0" dirty="0" err="1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 Descend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3400" y="1365647"/>
            <a:ext cx="8382002" cy="13013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Main </a:t>
            </a:r>
            <a:r>
              <a:rPr lang="en-US" altLang="zh-CN" dirty="0" smtClean="0"/>
              <a:t>idea</a:t>
            </a:r>
          </a:p>
          <a:p>
            <a:pPr lvl="1"/>
            <a:r>
              <a:rPr lang="en-US" altLang="zh-CN" dirty="0" smtClean="0"/>
              <a:t>Start </a:t>
            </a:r>
            <a:r>
              <a:rPr lang="en-US" altLang="zh-CN" dirty="0"/>
              <a:t>with </a:t>
            </a:r>
            <a:r>
              <a:rPr lang="en-US" altLang="zh-CN" dirty="0" smtClean="0"/>
              <a:t>some	</a:t>
            </a:r>
            <a:endParaRPr lang="en-US" altLang="zh-CN" dirty="0"/>
          </a:p>
          <a:p>
            <a:pPr lvl="1"/>
            <a:r>
              <a:rPr lang="en-US" altLang="zh-CN" dirty="0"/>
              <a:t>Keep changing  </a:t>
            </a:r>
            <a:r>
              <a:rPr lang="en-US" altLang="zh-CN" dirty="0" smtClean="0"/>
              <a:t>  to </a:t>
            </a:r>
            <a:r>
              <a:rPr lang="en-US" altLang="zh-CN" dirty="0"/>
              <a:t>reduce          </a:t>
            </a:r>
            <a:r>
              <a:rPr lang="en-US" altLang="zh-CN" dirty="0" smtClean="0"/>
              <a:t>until </a:t>
            </a:r>
            <a:r>
              <a:rPr lang="en-US" altLang="zh-CN" dirty="0"/>
              <a:t>we hopefully end up at a minimum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8915399" y="6377053"/>
            <a:ext cx="224589" cy="227285"/>
          </a:xfrm>
        </p:spPr>
        <p:txBody>
          <a:bodyPr/>
          <a:lstStyle/>
          <a:p>
            <a:fld id="{A077995F-332B-4C4C-BC91-A1950EC6AAF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50" y="267295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AutoShape 7"/>
          <p:cNvSpPr>
            <a:spLocks noChangeArrowheads="1"/>
          </p:cNvSpPr>
          <p:nvPr/>
        </p:nvSpPr>
        <p:spPr bwMode="auto">
          <a:xfrm>
            <a:off x="3886200" y="418623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AutoShape 8"/>
          <p:cNvSpPr>
            <a:spLocks noChangeArrowheads="1"/>
          </p:cNvSpPr>
          <p:nvPr/>
        </p:nvSpPr>
        <p:spPr bwMode="auto">
          <a:xfrm>
            <a:off x="3924300" y="440412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AutoShape 9"/>
          <p:cNvSpPr>
            <a:spLocks noChangeArrowheads="1"/>
          </p:cNvSpPr>
          <p:nvPr/>
        </p:nvSpPr>
        <p:spPr bwMode="auto">
          <a:xfrm>
            <a:off x="3905250" y="46255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>
            <a:off x="3676650" y="48541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AutoShape 11"/>
          <p:cNvSpPr>
            <a:spLocks noChangeArrowheads="1"/>
          </p:cNvSpPr>
          <p:nvPr/>
        </p:nvSpPr>
        <p:spPr bwMode="auto">
          <a:xfrm>
            <a:off x="3752850" y="50827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AutoShape 12"/>
          <p:cNvSpPr>
            <a:spLocks noChangeArrowheads="1"/>
          </p:cNvSpPr>
          <p:nvPr/>
        </p:nvSpPr>
        <p:spPr bwMode="auto">
          <a:xfrm>
            <a:off x="4057650" y="513992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AutoShape 13"/>
          <p:cNvSpPr>
            <a:spLocks noChangeArrowheads="1"/>
          </p:cNvSpPr>
          <p:nvPr/>
        </p:nvSpPr>
        <p:spPr bwMode="auto">
          <a:xfrm>
            <a:off x="4210050" y="53113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AutoShape 14"/>
          <p:cNvSpPr>
            <a:spLocks noChangeArrowheads="1"/>
          </p:cNvSpPr>
          <p:nvPr/>
        </p:nvSpPr>
        <p:spPr bwMode="auto">
          <a:xfrm>
            <a:off x="4133850" y="55399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AutoShape 15"/>
          <p:cNvCxnSpPr>
            <a:cxnSpLocks noChangeShapeType="1"/>
          </p:cNvCxnSpPr>
          <p:nvPr/>
        </p:nvCxnSpPr>
        <p:spPr bwMode="auto">
          <a:xfrm>
            <a:off x="3787775" y="4939902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16"/>
          <p:cNvCxnSpPr>
            <a:cxnSpLocks noChangeShapeType="1"/>
          </p:cNvCxnSpPr>
          <p:nvPr/>
        </p:nvCxnSpPr>
        <p:spPr bwMode="auto">
          <a:xfrm flipH="1">
            <a:off x="3787775" y="4711302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17"/>
          <p:cNvCxnSpPr>
            <a:cxnSpLocks noChangeShapeType="1"/>
          </p:cNvCxnSpPr>
          <p:nvPr/>
        </p:nvCxnSpPr>
        <p:spPr bwMode="auto">
          <a:xfrm>
            <a:off x="3870325" y="5168502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18"/>
          <p:cNvCxnSpPr>
            <a:cxnSpLocks noChangeShapeType="1"/>
          </p:cNvCxnSpPr>
          <p:nvPr/>
        </p:nvCxnSpPr>
        <p:spPr bwMode="auto">
          <a:xfrm>
            <a:off x="4164013" y="5225652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19"/>
          <p:cNvCxnSpPr>
            <a:cxnSpLocks noChangeShapeType="1"/>
          </p:cNvCxnSpPr>
          <p:nvPr/>
        </p:nvCxnSpPr>
        <p:spPr bwMode="auto">
          <a:xfrm flipH="1">
            <a:off x="4240213" y="5397102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70" name="Line 20"/>
          <p:cNvSpPr>
            <a:spLocks noChangeShapeType="1"/>
          </p:cNvSpPr>
          <p:nvPr/>
        </p:nvSpPr>
        <p:spPr bwMode="auto">
          <a:xfrm>
            <a:off x="4000501" y="4271962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Line 21"/>
          <p:cNvSpPr>
            <a:spLocks noChangeShapeType="1"/>
          </p:cNvSpPr>
          <p:nvPr/>
        </p:nvSpPr>
        <p:spPr bwMode="auto">
          <a:xfrm flipH="1">
            <a:off x="4019551" y="4496990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6867526" y="5876924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3" name="Text Box 23"/>
          <p:cNvSpPr txBox="1">
            <a:spLocks noChangeArrowheads="1"/>
          </p:cNvSpPr>
          <p:nvPr/>
        </p:nvSpPr>
        <p:spPr bwMode="auto">
          <a:xfrm>
            <a:off x="2846388" y="6161484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4" name="Text Box 21"/>
          <p:cNvSpPr txBox="1">
            <a:spLocks noChangeArrowheads="1"/>
          </p:cNvSpPr>
          <p:nvPr/>
        </p:nvSpPr>
        <p:spPr bwMode="auto">
          <a:xfrm>
            <a:off x="691535" y="4541995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44" y="946150"/>
            <a:ext cx="1632856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2" y="1899047"/>
            <a:ext cx="114300" cy="19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2" y="2203847"/>
            <a:ext cx="457200" cy="266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2" y="2241947"/>
            <a:ext cx="114300" cy="19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312" y="914400"/>
            <a:ext cx="656881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altLang="zh-CN" sz="2400" b="0" i="0" dirty="0" smtClean="0">
                <a:latin typeface="Calibri" pitchFamily="34" charset="0"/>
              </a:rPr>
              <a:t>Goal:</a:t>
            </a:r>
            <a:endParaRPr lang="en-US" sz="2400" b="0" i="0" dirty="0" smtClean="0">
              <a:latin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0" grpId="0" animBg="1"/>
      <p:bldP spid="71" grpId="0" animBg="1"/>
      <p:bldP spid="72" grpId="0"/>
      <p:bldP spid="73" grpId="0"/>
      <p:bldP spid="7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 Descend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153695"/>
            <a:ext cx="3164154" cy="12454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63" y="1524000"/>
            <a:ext cx="2438400" cy="53499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82757" y="2352062"/>
            <a:ext cx="3304043" cy="1754327"/>
            <a:chOff x="5382757" y="2352062"/>
            <a:chExt cx="3304043" cy="1754327"/>
          </a:xfrm>
        </p:grpSpPr>
        <p:sp>
          <p:nvSpPr>
            <p:cNvPr id="11" name="TextBox 10"/>
            <p:cNvSpPr txBox="1"/>
            <p:nvPr/>
          </p:nvSpPr>
          <p:spPr>
            <a:xfrm>
              <a:off x="5382757" y="2352062"/>
              <a:ext cx="3304043" cy="17543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Simultaneously update:</a:t>
              </a:r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pic>
          <p:nvPicPr>
            <p:cNvPr id="16" name="Picture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9431" y="2768091"/>
              <a:ext cx="2964485" cy="119237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475859" y="1600200"/>
            <a:ext cx="1467882" cy="1151038"/>
            <a:chOff x="1590159" y="1600200"/>
            <a:chExt cx="1467882" cy="1151038"/>
          </a:xfrm>
        </p:grpSpPr>
        <p:sp>
          <p:nvSpPr>
            <p:cNvPr id="17" name="Rectangle 16"/>
            <p:cNvSpPr/>
            <p:nvPr/>
          </p:nvSpPr>
          <p:spPr>
            <a:xfrm>
              <a:off x="2095500" y="1600200"/>
              <a:ext cx="228600" cy="304800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209800" y="1905000"/>
              <a:ext cx="0" cy="4924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90159" y="2381906"/>
              <a:ext cx="1467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learning rate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54468" y="1393245"/>
            <a:ext cx="2317532" cy="1373540"/>
            <a:chOff x="2376237" y="1393245"/>
            <a:chExt cx="2317532" cy="1373540"/>
          </a:xfrm>
        </p:grpSpPr>
        <p:sp>
          <p:nvSpPr>
            <p:cNvPr id="21" name="Rectangle 20"/>
            <p:cNvSpPr/>
            <p:nvPr/>
          </p:nvSpPr>
          <p:spPr>
            <a:xfrm>
              <a:off x="2376237" y="1393245"/>
              <a:ext cx="1586163" cy="68580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>
              <a:off x="3169319" y="2079045"/>
              <a:ext cx="540418" cy="31840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521190" y="2397453"/>
              <a:ext cx="1172579" cy="369332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i-FI" dirty="0" err="1">
                  <a:solidFill>
                    <a:srgbClr val="008000"/>
                  </a:solidFill>
                </a:rPr>
                <a:t>derivative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768091"/>
            <a:ext cx="3775437" cy="404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Learning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9100" y="2475137"/>
            <a:ext cx="4083493" cy="769441"/>
            <a:chOff x="489100" y="2475137"/>
            <a:chExt cx="4083493" cy="769441"/>
          </a:xfrm>
        </p:grpSpPr>
        <p:sp>
          <p:nvSpPr>
            <p:cNvPr id="7" name="TextBox 6"/>
            <p:cNvSpPr txBox="1"/>
            <p:nvPr/>
          </p:nvSpPr>
          <p:spPr>
            <a:xfrm>
              <a:off x="489100" y="2475137"/>
              <a:ext cx="40834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If      is too </a:t>
              </a:r>
              <a:r>
                <a:rPr lang="en-US" sz="2200" dirty="0" smtClean="0">
                  <a:solidFill>
                    <a:srgbClr val="FF0000"/>
                  </a:solidFill>
                </a:rPr>
                <a:t>small</a:t>
              </a:r>
              <a:r>
                <a:rPr lang="en-US" sz="2200" dirty="0" smtClean="0"/>
                <a:t>, gradient descent can be slow.</a:t>
              </a:r>
              <a:endParaRPr lang="en-US" sz="2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614837"/>
              <a:ext cx="190500" cy="16510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" y="1154430"/>
            <a:ext cx="2816352" cy="6743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94" y="1575137"/>
            <a:ext cx="4548678" cy="2463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594" y="4038600"/>
            <a:ext cx="4546831" cy="24624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9100" y="4038600"/>
            <a:ext cx="4083493" cy="1446550"/>
            <a:chOff x="489100" y="4038600"/>
            <a:chExt cx="4083493" cy="1446550"/>
          </a:xfrm>
        </p:grpSpPr>
        <p:sp>
          <p:nvSpPr>
            <p:cNvPr id="8" name="TextBox 7"/>
            <p:cNvSpPr txBox="1"/>
            <p:nvPr/>
          </p:nvSpPr>
          <p:spPr>
            <a:xfrm>
              <a:off x="489100" y="4038600"/>
              <a:ext cx="408349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smtClean="0"/>
                <a:t>If </a:t>
              </a:r>
              <a:r>
                <a:rPr lang="en-US" sz="2200" dirty="0"/>
                <a:t> </a:t>
              </a:r>
              <a:r>
                <a:rPr lang="en-US" sz="2200" dirty="0" smtClean="0"/>
                <a:t>   is too </a:t>
              </a:r>
              <a:r>
                <a:rPr lang="en-US" sz="2200" dirty="0" smtClean="0">
                  <a:solidFill>
                    <a:srgbClr val="FF0000"/>
                  </a:solidFill>
                </a:rPr>
                <a:t>large</a:t>
              </a:r>
              <a:r>
                <a:rPr lang="en-US" sz="2200" dirty="0" smtClean="0"/>
                <a:t>, gradient descent can overshoot the minimum. It may fail to converge, or even diverge.</a:t>
              </a:r>
              <a:endParaRPr lang="en-US" sz="22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450" y="4210050"/>
              <a:ext cx="190500" cy="16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1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optima Issue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115" y="144780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AutoShape 7"/>
          <p:cNvSpPr>
            <a:spLocks noChangeArrowheads="1"/>
          </p:cNvSpPr>
          <p:nvPr/>
        </p:nvSpPr>
        <p:spPr bwMode="auto">
          <a:xfrm>
            <a:off x="3880465" y="296108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3918565" y="3178968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3899515" y="340042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AutoShape 10"/>
          <p:cNvSpPr>
            <a:spLocks noChangeArrowheads="1"/>
          </p:cNvSpPr>
          <p:nvPr/>
        </p:nvSpPr>
        <p:spPr bwMode="auto">
          <a:xfrm>
            <a:off x="3670915" y="362902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AutoShape 11"/>
          <p:cNvSpPr>
            <a:spLocks noChangeArrowheads="1"/>
          </p:cNvSpPr>
          <p:nvPr/>
        </p:nvSpPr>
        <p:spPr bwMode="auto">
          <a:xfrm>
            <a:off x="3747115" y="385762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AutoShape 12"/>
          <p:cNvSpPr>
            <a:spLocks noChangeArrowheads="1"/>
          </p:cNvSpPr>
          <p:nvPr/>
        </p:nvSpPr>
        <p:spPr bwMode="auto">
          <a:xfrm>
            <a:off x="4051915" y="391477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>
            <a:off x="4204315" y="408622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AutoShape 14"/>
          <p:cNvSpPr>
            <a:spLocks noChangeArrowheads="1"/>
          </p:cNvSpPr>
          <p:nvPr/>
        </p:nvSpPr>
        <p:spPr bwMode="auto">
          <a:xfrm>
            <a:off x="4128115" y="431482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4" name="AutoShape 15"/>
          <p:cNvCxnSpPr>
            <a:cxnSpLocks noChangeShapeType="1"/>
          </p:cNvCxnSpPr>
          <p:nvPr/>
        </p:nvCxnSpPr>
        <p:spPr bwMode="auto">
          <a:xfrm>
            <a:off x="3782040" y="3714749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16"/>
          <p:cNvCxnSpPr>
            <a:cxnSpLocks noChangeShapeType="1"/>
          </p:cNvCxnSpPr>
          <p:nvPr/>
        </p:nvCxnSpPr>
        <p:spPr bwMode="auto">
          <a:xfrm flipH="1">
            <a:off x="3782040" y="3486149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AutoShape 17"/>
          <p:cNvCxnSpPr>
            <a:cxnSpLocks noChangeShapeType="1"/>
          </p:cNvCxnSpPr>
          <p:nvPr/>
        </p:nvCxnSpPr>
        <p:spPr bwMode="auto">
          <a:xfrm>
            <a:off x="3864590" y="3943349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AutoShape 18"/>
          <p:cNvCxnSpPr>
            <a:cxnSpLocks noChangeShapeType="1"/>
          </p:cNvCxnSpPr>
          <p:nvPr/>
        </p:nvCxnSpPr>
        <p:spPr bwMode="auto">
          <a:xfrm>
            <a:off x="4158278" y="4000499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AutoShape 19"/>
          <p:cNvCxnSpPr>
            <a:cxnSpLocks noChangeShapeType="1"/>
          </p:cNvCxnSpPr>
          <p:nvPr/>
        </p:nvCxnSpPr>
        <p:spPr bwMode="auto">
          <a:xfrm flipH="1">
            <a:off x="4234478" y="4171949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3994766" y="3046809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 flipH="1">
            <a:off x="4013816" y="3271837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Text Box 22"/>
          <p:cNvSpPr txBox="1">
            <a:spLocks noChangeArrowheads="1"/>
          </p:cNvSpPr>
          <p:nvPr/>
        </p:nvSpPr>
        <p:spPr bwMode="auto">
          <a:xfrm>
            <a:off x="6861791" y="4651771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2840653" y="4936331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685800" y="331684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pic>
        <p:nvPicPr>
          <p:cNvPr id="44" name="Ink 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2915" y="3725222"/>
            <a:ext cx="6395400" cy="165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dirty="0" smtClean="0"/>
              <a:t>to Machine Learning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Lecture 1: Overview of Machine Learning &amp; Linear regression</a:t>
            </a:r>
          </a:p>
          <a:p>
            <a:r>
              <a:rPr lang="en-US" sz="2000" dirty="0" smtClean="0"/>
              <a:t>Lecture 2: Linear classification - Logistic Regression &amp; SVM</a:t>
            </a:r>
          </a:p>
          <a:p>
            <a:r>
              <a:rPr lang="en-US" sz="2000" dirty="0" smtClean="0"/>
              <a:t>Lecture 3: Non-linear classification – Decision Tree, Random Forest,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</a:t>
            </a:r>
            <a:r>
              <a:rPr lang="en-US" sz="2000" dirty="0" smtClean="0"/>
              <a:t>Neural Network, K-Nearest Neighbor</a:t>
            </a:r>
            <a:endParaRPr lang="en-US" sz="2000" dirty="0" smtClean="0"/>
          </a:p>
          <a:p>
            <a:r>
              <a:rPr lang="en-US" sz="2000" dirty="0" smtClean="0"/>
              <a:t>Lecture 4: Clustering – K-means, Mixture Gaussian</a:t>
            </a:r>
          </a:p>
          <a:p>
            <a:r>
              <a:rPr lang="en-US" sz="2000" dirty="0" smtClean="0"/>
              <a:t>Lecture 5: Topic Model – PLSA, LDA</a:t>
            </a:r>
          </a:p>
          <a:p>
            <a:r>
              <a:rPr lang="en-US" sz="2000" dirty="0" smtClean="0"/>
              <a:t>Lecture 6: Other topics - model combination &amp; recall &amp; other common </a:t>
            </a:r>
            <a:r>
              <a:rPr lang="en-US" altLang="zh-CN" sz="2000" dirty="0" smtClean="0"/>
              <a:t>model</a:t>
            </a:r>
            <a:endParaRPr lang="en-US" sz="20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 optima Issue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139" y="1447800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860677" y="4930378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881815" y="4645818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4095752" y="28622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4352927" y="3094434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4638677" y="31873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AutoShape 10"/>
          <p:cNvSpPr>
            <a:spLocks noChangeArrowheads="1"/>
          </p:cNvSpPr>
          <p:nvPr/>
        </p:nvSpPr>
        <p:spPr bwMode="auto">
          <a:xfrm>
            <a:off x="4986339" y="339447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AutoShape 11"/>
          <p:cNvSpPr>
            <a:spLocks noChangeArrowheads="1"/>
          </p:cNvSpPr>
          <p:nvPr/>
        </p:nvSpPr>
        <p:spPr bwMode="auto">
          <a:xfrm>
            <a:off x="5367339" y="356592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5748339" y="368022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>
            <a:off x="6129339" y="379452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5" name="AutoShape 14"/>
          <p:cNvCxnSpPr>
            <a:cxnSpLocks noChangeShapeType="1"/>
          </p:cNvCxnSpPr>
          <p:nvPr/>
        </p:nvCxnSpPr>
        <p:spPr bwMode="auto">
          <a:xfrm>
            <a:off x="5086352" y="3480196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AutoShape 15"/>
          <p:cNvCxnSpPr>
            <a:cxnSpLocks noChangeShapeType="1"/>
          </p:cNvCxnSpPr>
          <p:nvPr/>
        </p:nvCxnSpPr>
        <p:spPr bwMode="auto">
          <a:xfrm>
            <a:off x="5478464" y="3651646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" name="AutoShape 16"/>
          <p:cNvCxnSpPr>
            <a:cxnSpLocks noChangeShapeType="1"/>
          </p:cNvCxnSpPr>
          <p:nvPr/>
        </p:nvCxnSpPr>
        <p:spPr bwMode="auto">
          <a:xfrm>
            <a:off x="5859464" y="3765946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Line 17"/>
          <p:cNvSpPr>
            <a:spLocks noChangeShapeType="1"/>
          </p:cNvSpPr>
          <p:nvPr/>
        </p:nvSpPr>
        <p:spPr bwMode="auto">
          <a:xfrm>
            <a:off x="4210052" y="2951558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4457702" y="3180158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AutoShape 19"/>
          <p:cNvSpPr>
            <a:spLocks noChangeArrowheads="1"/>
          </p:cNvSpPr>
          <p:nvPr/>
        </p:nvSpPr>
        <p:spPr bwMode="auto">
          <a:xfrm>
            <a:off x="3900489" y="2955131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>
            <a:off x="4752978" y="3283744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705824" y="3320414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 smtClean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pic>
        <p:nvPicPr>
          <p:cNvPr id="43" name="Ink 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5339" y="2830982"/>
            <a:ext cx="3064320" cy="2320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Linear Regression Inference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36255"/>
            <a:ext cx="3439695" cy="328334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186825" y="3981272"/>
            <a:ext cx="4652375" cy="1200328"/>
            <a:chOff x="4491625" y="3810000"/>
            <a:chExt cx="4652375" cy="1200328"/>
          </a:xfrm>
        </p:grpSpPr>
        <p:sp>
          <p:nvSpPr>
            <p:cNvPr id="7" name="TextBox 6"/>
            <p:cNvSpPr txBox="1"/>
            <p:nvPr/>
          </p:nvSpPr>
          <p:spPr>
            <a:xfrm>
              <a:off x="4491625" y="3810000"/>
              <a:ext cx="4652375" cy="120032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dobe Arabic"/>
                  <a:cs typeface="Adobe Arabic"/>
                </a:rPr>
                <a:t>Intuition:</a:t>
              </a:r>
            </a:p>
            <a:p>
              <a:r>
                <a:rPr lang="en-US" sz="2400" dirty="0">
                  <a:latin typeface="Adobe Arabic"/>
                  <a:cs typeface="Adobe Arabic"/>
                </a:rPr>
                <a:t> </a:t>
              </a:r>
              <a:r>
                <a:rPr lang="en-US" sz="2400" dirty="0" smtClean="0">
                  <a:latin typeface="Adobe Arabic"/>
                  <a:cs typeface="Adobe Arabic"/>
                </a:rPr>
                <a:t>   Update      according to the error </a:t>
              </a:r>
            </a:p>
            <a:p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4800" y="4381500"/>
              <a:ext cx="1193800" cy="2667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0700" y="4419600"/>
              <a:ext cx="114300" cy="1905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914400" y="5486400"/>
            <a:ext cx="7271432" cy="892552"/>
            <a:chOff x="1447800" y="5486400"/>
            <a:chExt cx="7271432" cy="8925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200" y="5578475"/>
              <a:ext cx="457200" cy="2667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447800" y="5486400"/>
              <a:ext cx="7271432" cy="89255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fontAlgn="base">
                <a:spcBef>
                  <a:spcPct val="20000"/>
                </a:spcBef>
                <a:spcAft>
                  <a:spcPct val="0"/>
                </a:spcAft>
                <a:buClr>
                  <a:prstClr val="black"/>
                </a:buClr>
              </a:pPr>
              <a:r>
                <a:rPr lang="en-US" altLang="zh-CN" sz="2400" kern="0" dirty="0" smtClean="0">
                  <a:solidFill>
                    <a:prstClr val="black"/>
                  </a:solidFill>
                  <a:latin typeface="Calibri" pitchFamily="34" charset="0"/>
                </a:rPr>
                <a:t>          is </a:t>
              </a:r>
              <a:r>
                <a:rPr lang="en-US" altLang="zh-CN" sz="2400" kern="0" dirty="0">
                  <a:solidFill>
                    <a:prstClr val="black"/>
                  </a:solidFill>
                  <a:latin typeface="Calibri" pitchFamily="34" charset="0"/>
                </a:rPr>
                <a:t>a convex function, so it don’t suffer the local minimum problem</a:t>
              </a:r>
              <a:endParaRPr lang="zh-CN" altLang="en-US" sz="2400" kern="0" dirty="0">
                <a:solidFill>
                  <a:prstClr val="black"/>
                </a:solidFill>
                <a:latin typeface="Calibri" pitchFamily="34" charset="0"/>
              </a:endParaRPr>
            </a:p>
            <a:p>
              <a:pPr algn="l"/>
              <a:endParaRPr lang="en-US" sz="1000" b="0" i="0" dirty="0" err="1" smtClean="0">
                <a:latin typeface="Calibri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Batch vs. Stochastic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1399882"/>
            <a:ext cx="3962400" cy="27084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Batch gradient descent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z="1600" dirty="0" smtClean="0"/>
              <a:t>use all the data in one iteration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42493"/>
            <a:ext cx="3505200" cy="1238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5424" y="1399882"/>
            <a:ext cx="396240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Stochastic gradient descent</a:t>
            </a:r>
          </a:p>
          <a:p>
            <a:pPr marL="0" lvl="1"/>
            <a:r>
              <a:rPr lang="en-US" dirty="0" smtClean="0"/>
              <a:t> - u</a:t>
            </a:r>
            <a:r>
              <a:rPr lang="en-US" altLang="zh-CN" dirty="0" smtClean="0"/>
              <a:t>se </a:t>
            </a:r>
            <a:r>
              <a:rPr lang="en-US" altLang="zh-CN" dirty="0"/>
              <a:t>one sample per </a:t>
            </a:r>
            <a:r>
              <a:rPr lang="en-US" altLang="zh-CN" dirty="0" smtClean="0"/>
              <a:t>iteration</a:t>
            </a:r>
          </a:p>
          <a:p>
            <a:pPr marL="0" lvl="1"/>
            <a:endParaRPr lang="en-US" altLang="zh-CN" dirty="0"/>
          </a:p>
          <a:p>
            <a:pPr marL="0" lvl="1"/>
            <a:endParaRPr lang="en-US" altLang="zh-CN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209800"/>
            <a:ext cx="3497843" cy="1547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4495800"/>
            <a:ext cx="3962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Arial Rounded MT Bold"/>
                <a:cs typeface="Arial Rounded MT Bold"/>
              </a:rPr>
              <a:t>Can convergent to global optima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rial Rounded MT Bold"/>
                <a:cs typeface="Arial Rounded MT Bold"/>
              </a:rPr>
              <a:t>Slowly for each iteration, especially when N is large</a:t>
            </a:r>
            <a:endParaRPr lang="en-US" sz="1600" dirty="0">
              <a:latin typeface="Arial Rounded MT Bold"/>
              <a:cs typeface="Arial Rounded MT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5424" y="4505158"/>
            <a:ext cx="3962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Arial Rounded MT Bold"/>
                <a:cs typeface="Arial Rounded MT Bold"/>
              </a:rPr>
              <a:t>Convergent faster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rial Rounded MT Bold"/>
                <a:cs typeface="Arial Rounded MT Bold"/>
              </a:rPr>
              <a:t>May not reach the global optima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Arial Rounded MT Bold"/>
              <a:cs typeface="Arial Rounded MT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00" y="5791200"/>
            <a:ext cx="581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 practice, always use SGD, and decrease α </a:t>
            </a:r>
            <a:r>
              <a:rPr lang="en-US" altLang="zh-CN" dirty="0" smtClean="0"/>
              <a:t>gradually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Material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Material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smtClean="0"/>
              <a:t>Pattern Recognition and Machine Learning</a:t>
            </a:r>
          </a:p>
          <a:p>
            <a:pPr lvl="1"/>
            <a:r>
              <a:rPr lang="en-US" dirty="0" smtClean="0"/>
              <a:t>The elements of statistical learning</a:t>
            </a:r>
          </a:p>
          <a:p>
            <a:pPr lvl="1"/>
            <a:r>
              <a:rPr lang="en-US" dirty="0" smtClean="0"/>
              <a:t>Machine Learning: A probabilistic perspective</a:t>
            </a:r>
            <a:endParaRPr lang="en-US" dirty="0"/>
          </a:p>
          <a:p>
            <a:pPr lvl="1"/>
            <a:r>
              <a:rPr lang="zh-CN" altLang="en-US" dirty="0"/>
              <a:t>统计学习方法 </a:t>
            </a:r>
            <a:r>
              <a:rPr lang="en-US" altLang="zh-CN" dirty="0"/>
              <a:t>– </a:t>
            </a:r>
            <a:r>
              <a:rPr lang="zh-CN" altLang="en-US" dirty="0"/>
              <a:t>李航</a:t>
            </a:r>
            <a:endParaRPr lang="en-US" altLang="zh-CN" dirty="0"/>
          </a:p>
          <a:p>
            <a:pPr lvl="1"/>
            <a:endParaRPr lang="en-US" dirty="0" smtClean="0"/>
          </a:p>
          <a:p>
            <a:r>
              <a:rPr lang="en-US" dirty="0" smtClean="0"/>
              <a:t>Online course</a:t>
            </a:r>
          </a:p>
          <a:p>
            <a:pPr lvl="1"/>
            <a:r>
              <a:rPr lang="en-US" dirty="0" smtClean="0"/>
              <a:t>Andrew Ng</a:t>
            </a:r>
            <a:r>
              <a:rPr lang="en-US" dirty="0" smtClean="0"/>
              <a:t>, </a:t>
            </a:r>
            <a:r>
              <a:rPr lang="en-US" dirty="0" err="1" smtClean="0"/>
              <a:t>coursera</a:t>
            </a:r>
            <a:r>
              <a:rPr lang="zh-CN" altLang="en-US" dirty="0" smtClean="0"/>
              <a:t>，</a:t>
            </a:r>
            <a:r>
              <a:rPr lang="zh-CN" altLang="en-US" dirty="0" smtClean="0"/>
              <a:t>网易公开课</a:t>
            </a:r>
            <a:endParaRPr lang="en-US" altLang="zh-CN" dirty="0" smtClean="0"/>
          </a:p>
          <a:p>
            <a:pPr lvl="1"/>
            <a:r>
              <a:rPr lang="en-US" dirty="0" err="1" smtClean="0"/>
              <a:t>Erix</a:t>
            </a:r>
            <a:r>
              <a:rPr lang="en-US" dirty="0" smtClean="0"/>
              <a:t> Xing, http</a:t>
            </a:r>
            <a:r>
              <a:rPr lang="en-US" dirty="0"/>
              <a:t>://</a:t>
            </a:r>
            <a:r>
              <a:rPr lang="en-US" dirty="0" err="1"/>
              <a:t>www.cs.cmu.edu</a:t>
            </a:r>
            <a:r>
              <a:rPr lang="en-US" dirty="0"/>
              <a:t>/~</a:t>
            </a:r>
            <a:r>
              <a:rPr lang="en-US" dirty="0" err="1"/>
              <a:t>epxing</a:t>
            </a:r>
            <a:r>
              <a:rPr lang="en-US" dirty="0"/>
              <a:t>/Class/10701/</a:t>
            </a:r>
            <a:r>
              <a:rPr lang="en-US" dirty="0" err="1"/>
              <a:t>lecture.html</a:t>
            </a:r>
            <a:endParaRPr lang="en-US" dirty="0" smtClean="0"/>
          </a:p>
          <a:p>
            <a:pPr lvl="1"/>
            <a:r>
              <a:rPr lang="zh-CN" altLang="en-US" dirty="0" smtClean="0"/>
              <a:t>龙星计划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余凯，张潼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zh-CN" altLang="en-US" dirty="0">
                <a:sym typeface="Wingdings"/>
              </a:rPr>
              <a:t>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B7F926-DFEB-48AD-9656-780E1D251DA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7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1: Overview of Machine Learning </a:t>
            </a:r>
            <a:endParaRPr lang="en-US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and Application of machine Learning</a:t>
            </a:r>
          </a:p>
          <a:p>
            <a:r>
              <a:rPr lang="en-US" dirty="0" smtClean="0"/>
              <a:t>Categories of machine learning</a:t>
            </a:r>
          </a:p>
          <a:p>
            <a:r>
              <a:rPr lang="en-US" dirty="0" smtClean="0"/>
              <a:t>A typical procedure of machine learning</a:t>
            </a:r>
          </a:p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and Application of machine Learning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Categories of machine learning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 typical procedure of machine learning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Linear regression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143" y="1027241"/>
            <a:ext cx="5746808" cy="522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1752600"/>
            <a:ext cx="1066800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3200" b="0" i="0" dirty="0" smtClean="0">
                <a:latin typeface="Calibri" pitchFamily="34" charset="0"/>
              </a:rPr>
              <a:t>Data</a:t>
            </a:r>
            <a:endParaRPr lang="en-US" sz="3200" b="0" i="0" dirty="0" smtClean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649" y="4343400"/>
            <a:ext cx="2139951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3200" b="0" i="0" dirty="0" smtClean="0">
                <a:latin typeface="Calibri" pitchFamily="34" charset="0"/>
              </a:rPr>
              <a:t>Knowledge</a:t>
            </a:r>
            <a:endParaRPr lang="en-US" sz="3200" b="0" i="0" dirty="0" smtClean="0">
              <a:latin typeface="Calibri" pitchFamily="34" charset="0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11593"/>
            <a:ext cx="584200" cy="822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127036"/>
            <a:ext cx="2834009" cy="430887"/>
          </a:xfrm>
          <a:prstGeom prst="rect">
            <a:avLst/>
          </a:prstGeom>
          <a:pattFill prst="dashUpDiag">
            <a:fgClr>
              <a:schemeClr val="lt1"/>
            </a:fgClr>
            <a:bgClr>
              <a:prstClr val="white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t" anchorCtr="0">
            <a:spAutoFit/>
          </a:bodyPr>
          <a:lstStyle/>
          <a:p>
            <a:pPr algn="l"/>
            <a:r>
              <a:rPr lang="en-US" altLang="zh-CN" sz="2800" b="0" i="0" dirty="0" smtClean="0">
                <a:latin typeface="Calibri" pitchFamily="34" charset="0"/>
              </a:rPr>
              <a:t> Learning algorithm </a:t>
            </a:r>
            <a:endParaRPr lang="en-US" sz="2800" b="0" i="0" dirty="0" smtClean="0">
              <a:latin typeface="Calibri" pitchFamily="34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1219200" y="2362200"/>
            <a:ext cx="812800" cy="673608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endParaRPr kumimoji="0" lang="en-US" sz="800" b="0" i="0" u="none" strike="noStrike" cap="none" normalizeH="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1244600" y="3745992"/>
            <a:ext cx="812800" cy="673608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endParaRPr kumimoji="0" lang="en-US" sz="800" b="0" i="0" u="none" strike="noStrike" cap="none" normalizeH="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Explosion 1 14"/>
          <p:cNvSpPr/>
          <p:nvPr/>
        </p:nvSpPr>
        <p:spPr bwMode="auto">
          <a:xfrm>
            <a:off x="2514600" y="609600"/>
            <a:ext cx="3886200" cy="1217802"/>
          </a:xfrm>
          <a:prstGeom prst="irregularSeal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>
                <a:tab pos="346075" algn="l"/>
              </a:tabLst>
            </a:pPr>
            <a:r>
              <a:rPr lang="en-US" sz="2800" dirty="0" smtClean="0">
                <a:latin typeface="Chalkduster"/>
                <a:cs typeface="Chalkduster"/>
              </a:rPr>
              <a:t>Big Data</a:t>
            </a:r>
            <a:endParaRPr kumimoji="0" lang="en-US" sz="2800" b="0" i="0" u="none" strike="noStrike" cap="none" normalizeH="0" baseline="0" dirty="0" smtClean="0">
              <a:solidFill>
                <a:schemeClr val="tx1"/>
              </a:solidFill>
              <a:effectLst/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73252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Machine Learning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54143" y="1653614"/>
            <a:ext cx="2838449" cy="17288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48" y="1653614"/>
            <a:ext cx="2284507" cy="1713380"/>
          </a:xfrm>
          <a:prstGeom prst="rect">
            <a:avLst/>
          </a:prstGeom>
        </p:spPr>
      </p:pic>
      <p:pic>
        <p:nvPicPr>
          <p:cNvPr id="9" name="Picture 5" descr="C:\Users\dong\Desktop\Research Workshop\ppt相关素材\application of machine learning\search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759" y="3815977"/>
            <a:ext cx="1541654" cy="1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6848" y="3810001"/>
            <a:ext cx="1815838" cy="175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49462" y="3810001"/>
            <a:ext cx="2570297" cy="16621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7745" y="3815977"/>
            <a:ext cx="1925623" cy="1636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13510" y="1653613"/>
            <a:ext cx="2870581" cy="17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5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Definition and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Application of machine Learning</a:t>
            </a:r>
          </a:p>
          <a:p>
            <a:r>
              <a:rPr lang="en-US" dirty="0" smtClean="0"/>
              <a:t>Categories of machine learning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A typical procedure of machine learning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Linear regression</a:t>
            </a:r>
            <a:endParaRPr lang="en-US" dirty="0">
              <a:solidFill>
                <a:srgbClr val="BFBFB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7995F-332B-4C4C-BC91-A1950EC6AA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&#10;$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 + \theta_1 x + \theta_2 x^2 + \theta_3 x^3 + \theta_4 x^4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ulu">
  <a:themeElements>
    <a:clrScheme name="2012Hulu_Theme">
      <a:dk1>
        <a:srgbClr val="212121"/>
      </a:dk1>
      <a:lt1>
        <a:srgbClr val="FFFFFF"/>
      </a:lt1>
      <a:dk2>
        <a:srgbClr val="4D4D4D"/>
      </a:dk2>
      <a:lt2>
        <a:srgbClr val="B3B3B3"/>
      </a:lt2>
      <a:accent1>
        <a:srgbClr val="8CC83C"/>
      </a:accent1>
      <a:accent2>
        <a:srgbClr val="5588BB"/>
      </a:accent2>
      <a:accent3>
        <a:srgbClr val="FF6400"/>
      </a:accent3>
      <a:accent4>
        <a:srgbClr val="AD3456"/>
      </a:accent4>
      <a:accent5>
        <a:srgbClr val="4B3183"/>
      </a:accent5>
      <a:accent6>
        <a:srgbClr val="D20000"/>
      </a:accent6>
      <a:hlink>
        <a:srgbClr val="5588BB"/>
      </a:hlink>
      <a:folHlink>
        <a:srgbClr val="5588BB"/>
      </a:folHlink>
    </a:clrScheme>
    <a:fontScheme name="2012Hulu_Theme">
      <a:majorFont>
        <a:latin typeface="Helvetica"/>
        <a:ea typeface=""/>
        <a:cs typeface=""/>
        <a:font script="Latin" typeface="Arial Black"/>
      </a:majorFont>
      <a:minorFont>
        <a:latin typeface="Helvetica"/>
        <a:ea typeface=""/>
        <a:cs typeface=""/>
        <a:font script="Latin" typeface="Arial"/>
      </a:minorFont>
    </a:fontScheme>
    <a:fmtScheme name="2012Hulu_Theme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0000" endPos="30000" dist="38100" dir="5400000" sy="-100000" rotWithShape="0"/>
          </a:effectLst>
        </a:effectStyle>
        <a:effectStyle>
          <a:effectLst>
            <a:outerShdw blurRad="127000" dist="25400" dir="5400000" algn="ctr" rotWithShape="0">
              <a:srgbClr val="000000">
                <a:alpha val="7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38100" h="1270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solidFill>
          <a:schemeClr val="dk1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 upd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owerPitc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>
            <a:tab pos="346075" algn="l"/>
          </a:tabLst>
          <a:defRPr kumimoji="0" sz="800" b="0" i="0" u="none" strike="noStrike" cap="none" normalizeH="0" baseline="0" dirty="0" smtClean="0"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>
            <a:tab pos="346075" algn="l"/>
          </a:tabLst>
          <a:defRPr kumimoji="0" lang="en-US" sz="800" b="1" i="1" u="none" strike="noStrike" cap="none" normalizeH="0" baseline="0" smtClean="0"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lIns="0" tIns="0" rIns="0" bIns="0" rtlCol="0" anchor="t" anchorCtr="0">
        <a:spAutoFit/>
      </a:bodyPr>
      <a:lstStyle>
        <a:defPPr algn="l">
          <a:defRPr sz="1000" b="0" i="0" dirty="0" err="1" smtClean="0">
            <a:latin typeface="Calibri" pitchFamily="34" charset="0"/>
          </a:defRPr>
        </a:defPPr>
      </a:lstStyle>
    </a:txDef>
  </a:objectDefaults>
  <a:extraClrSchemeLst>
    <a:extraClrScheme>
      <a:clrScheme name="PowerPitch 1">
        <a:dk1>
          <a:srgbClr val="000000"/>
        </a:dk1>
        <a:lt1>
          <a:srgbClr val="FFFFFF"/>
        </a:lt1>
        <a:dk2>
          <a:srgbClr val="D5EAFF"/>
        </a:dk2>
        <a:lt2>
          <a:srgbClr val="B2B2B2"/>
        </a:lt2>
        <a:accent1>
          <a:srgbClr val="0066CC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E7B900"/>
        </a:accent6>
        <a:hlink>
          <a:srgbClr val="DF103F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hulu.pptx</Template>
  <TotalTime>4259</TotalTime>
  <Words>2443</Words>
  <Application>Microsoft Macintosh PowerPoint</Application>
  <PresentationFormat>On-screen Show (4:3)</PresentationFormat>
  <Paragraphs>368</Paragraphs>
  <Slides>35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hulu</vt:lpstr>
      <vt:lpstr>LA update</vt:lpstr>
      <vt:lpstr>PowerPitch</vt:lpstr>
      <vt:lpstr>Introduction to Machine Learning </vt:lpstr>
      <vt:lpstr>Chunyang Wei</vt:lpstr>
      <vt:lpstr>Introduction to Machine Learning</vt:lpstr>
      <vt:lpstr>Lecture 1: Overview of Machine Learning </vt:lpstr>
      <vt:lpstr>Today’s Outline</vt:lpstr>
      <vt:lpstr>Today’s Outline</vt:lpstr>
      <vt:lpstr>What is Machine Learning</vt:lpstr>
      <vt:lpstr>Application of Machine Learning</vt:lpstr>
      <vt:lpstr>Today’s Outline</vt:lpstr>
      <vt:lpstr>Categories of Learning problem</vt:lpstr>
      <vt:lpstr>Supervised Learning</vt:lpstr>
      <vt:lpstr>Unsupervised Learning</vt:lpstr>
      <vt:lpstr>Categories of Model</vt:lpstr>
      <vt:lpstr>Review our outline</vt:lpstr>
      <vt:lpstr>Today’s Outline</vt:lpstr>
      <vt:lpstr>A typical procedure of machine learning</vt:lpstr>
      <vt:lpstr>Overfitting problem</vt:lpstr>
      <vt:lpstr>Bias &amp; Variance</vt:lpstr>
      <vt:lpstr>Training error &amp; Testing error</vt:lpstr>
      <vt:lpstr>K-fold Cross validation</vt:lpstr>
      <vt:lpstr>Overcome overfitting</vt:lpstr>
      <vt:lpstr>Today’s Outline</vt:lpstr>
      <vt:lpstr>A simple Example</vt:lpstr>
      <vt:lpstr>Build the model</vt:lpstr>
      <vt:lpstr>Cost function</vt:lpstr>
      <vt:lpstr>Gradient Descend</vt:lpstr>
      <vt:lpstr>Gradient Descend Algorithm</vt:lpstr>
      <vt:lpstr>About Learning Rate</vt:lpstr>
      <vt:lpstr>local optima Issue</vt:lpstr>
      <vt:lpstr>local optima Issue</vt:lpstr>
      <vt:lpstr>Linear Regression Inference</vt:lpstr>
      <vt:lpstr>Batch vs. Stochastic</vt:lpstr>
      <vt:lpstr>Learning Material</vt:lpstr>
      <vt:lpstr>Learning Material</vt:lpstr>
      <vt:lpstr>Q &amp; A</vt:lpstr>
    </vt:vector>
  </TitlesOfParts>
  <Manager>Tom Walker</Manager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Jeannette Lee</dc:creator>
  <cp:lastModifiedBy>Chunyang Wei</cp:lastModifiedBy>
  <cp:revision>248</cp:revision>
  <dcterms:created xsi:type="dcterms:W3CDTF">2013-08-08T23:11:26Z</dcterms:created>
  <dcterms:modified xsi:type="dcterms:W3CDTF">2013-10-07T15:12:52Z</dcterms:modified>
</cp:coreProperties>
</file>